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57" r:id="rId4"/>
    <p:sldId id="286" r:id="rId5"/>
    <p:sldId id="288" r:id="rId6"/>
    <p:sldId id="289" r:id="rId7"/>
    <p:sldId id="291" r:id="rId8"/>
    <p:sldId id="292" r:id="rId9"/>
    <p:sldId id="294" r:id="rId10"/>
    <p:sldId id="295" r:id="rId11"/>
    <p:sldId id="297" r:id="rId12"/>
    <p:sldId id="29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98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685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1808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49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769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453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933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91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5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00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46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0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01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61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232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B022-AC7E-4608-AFA5-54FC88E7D23E}" type="datetimeFigureOut">
              <a:rPr lang="tr-TR" smtClean="0"/>
              <a:t>14.11.2015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64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Mühendislik Ekonomisi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tr-TR" sz="4500" dirty="0" smtClean="0"/>
              <a:t>Yrd. Doç. Dr. Çetin GENÇER</a:t>
            </a:r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3800" dirty="0" smtClean="0"/>
              <a:t>2015</a:t>
            </a:r>
            <a:endParaRPr lang="tr-TR" sz="3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013" y="0"/>
            <a:ext cx="1752987" cy="254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764275"/>
            <a:ext cx="8596668" cy="5277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rgbClr val="FF0000"/>
                </a:solidFill>
              </a:rPr>
              <a:t>Basit </a:t>
            </a:r>
            <a:r>
              <a:rPr lang="tr-TR" sz="3200" dirty="0" err="1" smtClean="0">
                <a:solidFill>
                  <a:srgbClr val="FF0000"/>
                </a:solidFill>
              </a:rPr>
              <a:t>iskonto</a:t>
            </a:r>
            <a:r>
              <a:rPr lang="tr-TR" sz="3200" dirty="0" smtClean="0">
                <a:solidFill>
                  <a:srgbClr val="FF0000"/>
                </a:solidFill>
              </a:rPr>
              <a:t>;</a:t>
            </a:r>
            <a:endParaRPr lang="tr-TR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200" dirty="0" smtClean="0"/>
              <a:t>Vadenin tamamı göz önünde bulundurularak bir defa </a:t>
            </a:r>
            <a:r>
              <a:rPr lang="tr-TR" sz="3200" dirty="0" err="1" smtClean="0"/>
              <a:t>iskonto</a:t>
            </a:r>
            <a:r>
              <a:rPr lang="tr-TR" sz="3200" dirty="0" smtClean="0"/>
              <a:t> hesaplanır.</a:t>
            </a:r>
          </a:p>
          <a:p>
            <a:pPr marL="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Bileşik </a:t>
            </a:r>
            <a:r>
              <a:rPr lang="tr-TR" sz="3200" dirty="0" err="1" smtClean="0">
                <a:solidFill>
                  <a:srgbClr val="FF0000"/>
                </a:solidFill>
              </a:rPr>
              <a:t>iskonto</a:t>
            </a:r>
            <a:r>
              <a:rPr lang="tr-TR" sz="3200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tr-TR" sz="3200" dirty="0" smtClean="0"/>
              <a:t>Herhangi bir F değerinin %i faiz oranı üzerinden n dönem sonraki P değerinin bulunmasına denir.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6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764275"/>
            <a:ext cx="8596668" cy="5277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Repo ve Faizlerin hesaplanması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Repo; </a:t>
            </a:r>
            <a:r>
              <a:rPr lang="tr-TR" sz="3200" dirty="0" smtClean="0"/>
              <a:t>özellikle bankaların ileride geri satın almak şartıyla kıymetli kağıtların (hazine bonosu veya tahvili) geçici bir süre için satışıdır. Repo süresinin sonunda bu kıymetli kağıtlar geri döner.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7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764275"/>
                <a:ext cx="8596668" cy="527708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tr-TR" sz="3200" dirty="0" smtClean="0">
                    <a:solidFill>
                      <a:srgbClr val="FF0000"/>
                    </a:solidFill>
                  </a:rPr>
                  <a:t>Repo ve Faizlerin hesaplanması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Repo kıymetli kağıt şu formülle hesaplanan fiyattan satılır.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SF=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>
                          <m:fPr>
                            <m:ctrlP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365</m:t>
                            </m:r>
                          </m:den>
                        </m:f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tr-TR" sz="3200" dirty="0" smtClean="0"/>
                  <a:t>, </a:t>
                </a:r>
                <a:r>
                  <a:rPr lang="tr-TR" sz="3200" dirty="0" err="1" smtClean="0"/>
                  <a:t>SF;satış</a:t>
                </a:r>
                <a:r>
                  <a:rPr lang="tr-TR" sz="3200" dirty="0" smtClean="0"/>
                  <a:t> fiyatı, F kıymetli </a:t>
                </a:r>
                <a:r>
                  <a:rPr lang="tr-TR" sz="3200" dirty="0" err="1" smtClean="0"/>
                  <a:t>evrağın</a:t>
                </a:r>
                <a:r>
                  <a:rPr lang="tr-TR" sz="3200" dirty="0" smtClean="0"/>
                  <a:t> </a:t>
                </a:r>
                <a:r>
                  <a:rPr lang="tr-TR" sz="3200" dirty="0" err="1" smtClean="0"/>
                  <a:t>naminal</a:t>
                </a:r>
                <a:r>
                  <a:rPr lang="tr-TR" sz="3200" dirty="0" smtClean="0"/>
                  <a:t> değeri, n ise kıymetli </a:t>
                </a:r>
                <a:r>
                  <a:rPr lang="tr-TR" sz="3200" dirty="0" err="1" smtClean="0"/>
                  <a:t>evrağın</a:t>
                </a:r>
                <a:r>
                  <a:rPr lang="tr-TR" sz="3200" dirty="0" smtClean="0"/>
                  <a:t> vadesine kalan gün sayısını gösterir.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Repoda kıymetli </a:t>
                </a:r>
                <a:r>
                  <a:rPr lang="tr-TR" sz="3200" dirty="0" err="1" smtClean="0"/>
                  <a:t>evrağın</a:t>
                </a:r>
                <a:r>
                  <a:rPr lang="tr-TR" sz="3200" dirty="0" smtClean="0"/>
                  <a:t> geri satın alınma fiyatı;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GAF= SF/</a:t>
                </a:r>
                <a:r>
                  <a:rPr lang="tr-TR" sz="3200" dirty="0"/>
                  <a:t> </a:t>
                </a:r>
                <a14:m>
                  <m:oMath xmlns:m="http://schemas.openxmlformats.org/officeDocument/2006/math">
                    <m:r>
                      <a:rPr lang="tr-TR" sz="3200" i="1">
                        <a:latin typeface="Cambria Math" panose="02040503050406030204" pitchFamily="18" charset="0"/>
                      </a:rPr>
                      <m:t>(1+</m:t>
                    </m:r>
                    <m:sSub>
                      <m:sSubPr>
                        <m:ctrlPr>
                          <a:rPr lang="tr-TR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𝑟𝑝</m:t>
                        </m:r>
                      </m:sub>
                    </m:sSub>
                    <m:f>
                      <m:f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3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num>
                      <m:den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  <m:r>
                      <a:rPr lang="tr-TR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32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764275"/>
                <a:ext cx="8596668" cy="5277087"/>
              </a:xfrm>
              <a:blipFill rotWithShape="0">
                <a:blip r:embed="rId2"/>
                <a:stretch>
                  <a:fillRect l="-1773" t="-24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2602" y="902848"/>
            <a:ext cx="7766936" cy="1646302"/>
          </a:xfrm>
        </p:spPr>
        <p:txBody>
          <a:bodyPr/>
          <a:lstStyle/>
          <a:p>
            <a:pPr algn="ctr"/>
            <a:r>
              <a:rPr lang="tr-TR" dirty="0" smtClean="0"/>
              <a:t> </a:t>
            </a:r>
            <a:br>
              <a:rPr lang="tr-TR" dirty="0" smtClean="0"/>
            </a:br>
            <a:r>
              <a:rPr lang="tr-TR" sz="3600" dirty="0" smtClean="0"/>
              <a:t>FAİZ FORMÜLLERİ VE NAKİT AKIMLARININ EKONOMİK YÖNDEN EŞİTLENMESİ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tr-TR" sz="4500" dirty="0" smtClean="0"/>
              <a:t>Yrd. Doç. Dr. Çetin GENÇER</a:t>
            </a:r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3800" dirty="0" smtClean="0"/>
              <a:t>2015</a:t>
            </a:r>
            <a:endParaRPr lang="tr-TR" sz="3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013" y="0"/>
            <a:ext cx="1752987" cy="254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5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dirty="0" smtClean="0"/>
              <a:t>Mühendislik </a:t>
            </a:r>
            <a:r>
              <a:rPr lang="tr-TR" sz="3200" dirty="0" err="1" smtClean="0"/>
              <a:t>ekenomisi</a:t>
            </a:r>
            <a:r>
              <a:rPr lang="tr-TR" sz="3200" dirty="0" smtClean="0"/>
              <a:t> problemlerinde nakit giriş ve çıkışlarının her dönem G gibi bir aritmetik değerle arttığı veya azaldığı ve böylece aritmetik bir dizinin oluştuğu görülür.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 smtClean="0"/>
              <a:t>Mesela bazı makine, tesis, elektrik cihazlarının tamir bakım giderleri her dönem G gibi sabit bir miktarda artabilir. Bu seriye </a:t>
            </a:r>
            <a:r>
              <a:rPr lang="tr-TR" sz="3200" dirty="0" smtClean="0">
                <a:solidFill>
                  <a:srgbClr val="FF0000"/>
                </a:solidFill>
              </a:rPr>
              <a:t>sabit artan veya azalan nakit akımları serisi (G) </a:t>
            </a:r>
            <a:r>
              <a:rPr lang="tr-TR" sz="3200" dirty="0" smtClean="0"/>
              <a:t>denir.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Her dönem g kadar artan veya azalan nakit akımlarının P, F, A değerlerinin bulunması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93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num>
                        <m:den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tr-TR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tr-TR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sz="3200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tr-TR" sz="32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tr-TR" sz="3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tr-TR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sz="32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tr-TR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tr-TR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den>
                          </m:f>
                        </m:e>
                      </m:d>
                      <m:r>
                        <a:rPr lang="tr-TR" sz="32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tr-T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tr-TR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tr-TR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tr-TR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 verildiği zaman P’ </a:t>
            </a:r>
            <a:r>
              <a:rPr lang="tr-TR" dirty="0" err="1" smtClean="0"/>
              <a:t>nin</a:t>
            </a:r>
            <a:r>
              <a:rPr lang="tr-TR" dirty="0" smtClean="0"/>
              <a:t> bulunması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10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Bazı mühendislik </a:t>
                </a:r>
                <a:r>
                  <a:rPr lang="tr-TR" sz="3200" dirty="0" err="1" smtClean="0"/>
                  <a:t>ekenomisi</a:t>
                </a:r>
                <a:r>
                  <a:rPr lang="tr-TR" sz="3200" dirty="0" smtClean="0"/>
                  <a:t> problemlerinde G’ </a:t>
                </a:r>
                <a:r>
                  <a:rPr lang="tr-TR" sz="3200" dirty="0" err="1" smtClean="0"/>
                  <a:t>nin</a:t>
                </a:r>
                <a:r>
                  <a:rPr lang="tr-TR" sz="3200" dirty="0" smtClean="0"/>
                  <a:t> gelecekteki değeri F istenebilir. Bu durumda;</a:t>
                </a:r>
              </a:p>
              <a:p>
                <a:pPr marL="0" indent="0">
                  <a:buNone/>
                </a:pPr>
                <a:endParaRPr lang="tr-TR" sz="3200" dirty="0" smtClean="0"/>
              </a:p>
              <a:p>
                <a:pPr marL="0" indent="0">
                  <a:buNone/>
                </a:pPr>
                <a:r>
                  <a:rPr lang="tr-TR" sz="3200" dirty="0"/>
                  <a:t>F</a:t>
                </a:r>
                <a14:m>
                  <m:oMath xmlns:m="http://schemas.openxmlformats.org/officeDocument/2006/math">
                    <m:r>
                      <a:rPr lang="tr-TR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𝐺</m:t>
                        </m:r>
                      </m:num>
                      <m:den>
                        <m:r>
                          <a:rPr lang="tr-TR" sz="3200" i="1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tr-TR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tr-TR" sz="3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tr-TR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3200" i="1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tr-TR" sz="32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tr-TR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tr-TR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den>
                        </m:f>
                      </m:e>
                    </m:d>
                    <m:r>
                      <a:rPr lang="tr-TR" sz="320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tr-TR" sz="3200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tr-TR" sz="32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73" t="-20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 verildiği zaman F’ </a:t>
            </a:r>
            <a:r>
              <a:rPr lang="tr-TR" dirty="0" err="1" smtClean="0"/>
              <a:t>nin</a:t>
            </a:r>
            <a:r>
              <a:rPr lang="tr-TR" dirty="0" smtClean="0"/>
              <a:t> bulunması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04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Aritmetik olarak artan bir nakit akımı serisinde (G), yeknesak seri değer (A) aranabilir. Bu durumda;</a:t>
                </a:r>
              </a:p>
              <a:p>
                <a:pPr marL="0" indent="0">
                  <a:buNone/>
                </a:pPr>
                <a:endParaRPr lang="tr-TR" sz="3200" dirty="0"/>
              </a:p>
              <a:p>
                <a:pPr marL="0" indent="0">
                  <a:buNone/>
                </a:pPr>
                <a:r>
                  <a:rPr lang="tr-TR" sz="3200" dirty="0" smtClean="0"/>
                  <a:t>A=G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tr-TR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tr-TR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den>
                        </m:f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tr-TR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sz="3200" b="0" i="1" smtClean="0"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tr-TR" sz="3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tr-TR" sz="3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</m:oMath>
                </a14:m>
                <a:endParaRPr lang="tr-TR" sz="32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73" t="-20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 verildiği zaman A’ </a:t>
            </a:r>
            <a:r>
              <a:rPr lang="tr-TR" dirty="0" err="1" smtClean="0"/>
              <a:t>nın</a:t>
            </a:r>
            <a:r>
              <a:rPr lang="tr-TR" dirty="0" smtClean="0"/>
              <a:t> bulunması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25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tr-TR" sz="3200" dirty="0" smtClean="0"/>
                  <a:t>Tahvil ve bono fiyatlarının belirlenmesinde bu hesaplar sıkça yapılır.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Kredi hesaplarında;</a:t>
                </a:r>
                <a:endParaRPr lang="tr-TR" sz="3200" dirty="0"/>
              </a:p>
              <a:p>
                <a:pPr marL="0" indent="0">
                  <a:buNone/>
                </a:pPr>
                <a:r>
                  <a:rPr lang="tr-TR" sz="3200" dirty="0" smtClean="0"/>
                  <a:t>F=P(1+i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tr-TR" sz="3200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r>
                  <a:rPr lang="tr-TR" sz="3200" dirty="0" smtClean="0"/>
                  <a:t>)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Tahvil ve bonolar için;</a:t>
                </a:r>
              </a:p>
              <a:p>
                <a:pPr marL="0" indent="0">
                  <a:buNone/>
                </a:pPr>
                <a:r>
                  <a:rPr lang="tr-TR" sz="3200" dirty="0" smtClean="0"/>
                  <a:t>F=P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sz="3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r-TR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tr-TR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tr-TR" sz="32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endParaRPr lang="tr-TR" sz="3200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73" t="-3297" r="-26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Bir yıldan daha az süreler için faiz hesaplanması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571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dirty="0" smtClean="0"/>
              <a:t>Yeknesak nakit akımlarının diğer bir türü devamlılık olarak bilinir ve bu yeknesak ödemeler sonsuz süre devam eder. Eğer projeye tahsis edilen P sermayesi, her dönem %i oranında getiri sağlıyorsa, sonsuz süreli olarak dönem sonu ödemeleri (A) şu formülle bulunur.</a:t>
            </a:r>
          </a:p>
          <a:p>
            <a:pPr marL="0" indent="0">
              <a:buNone/>
            </a:pPr>
            <a:r>
              <a:rPr lang="tr-TR" sz="3200" dirty="0" smtClean="0"/>
              <a:t>A=P(%i)</a:t>
            </a:r>
          </a:p>
          <a:p>
            <a:pPr marL="0" indent="0">
              <a:buNone/>
            </a:pPr>
            <a:r>
              <a:rPr lang="tr-TR" sz="3200" dirty="0" smtClean="0"/>
              <a:t>P’ </a:t>
            </a:r>
            <a:r>
              <a:rPr lang="tr-TR" sz="3200" dirty="0" err="1" smtClean="0"/>
              <a:t>nin</a:t>
            </a:r>
            <a:r>
              <a:rPr lang="tr-TR" sz="3200" dirty="0" smtClean="0"/>
              <a:t> değeri ise P=A(1/i)’</a:t>
            </a:r>
            <a:r>
              <a:rPr lang="tr-TR" sz="3200" dirty="0" err="1" smtClean="0"/>
              <a:t>dir</a:t>
            </a:r>
            <a:r>
              <a:rPr lang="tr-TR" sz="3200" dirty="0" smtClean="0"/>
              <a:t> ve P’ ye A’ </a:t>
            </a:r>
            <a:r>
              <a:rPr lang="tr-TR" sz="3200" dirty="0" err="1" smtClean="0"/>
              <a:t>nın</a:t>
            </a:r>
            <a:r>
              <a:rPr lang="tr-TR" sz="3200" dirty="0" smtClean="0"/>
              <a:t> </a:t>
            </a:r>
            <a:r>
              <a:rPr lang="tr-TR" sz="3200" dirty="0" err="1" smtClean="0">
                <a:solidFill>
                  <a:srgbClr val="FF0000"/>
                </a:solidFill>
              </a:rPr>
              <a:t>kapitalize</a:t>
            </a:r>
            <a:r>
              <a:rPr lang="tr-TR" sz="3200" dirty="0" smtClean="0">
                <a:solidFill>
                  <a:srgbClr val="FF0000"/>
                </a:solidFill>
              </a:rPr>
              <a:t> değeri </a:t>
            </a:r>
            <a:r>
              <a:rPr lang="tr-TR" sz="3200" dirty="0" smtClean="0"/>
              <a:t>denir.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Kapitalize</a:t>
            </a:r>
            <a:r>
              <a:rPr lang="tr-TR" sz="2800" dirty="0" smtClean="0"/>
              <a:t> Maliyet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978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err="1" smtClean="0"/>
              <a:t>İskonto</a:t>
            </a:r>
            <a:r>
              <a:rPr lang="tr-TR" sz="3200" dirty="0" smtClean="0"/>
              <a:t>; gelecekte elde edilecek bir paranın belirli bir </a:t>
            </a:r>
            <a:r>
              <a:rPr lang="tr-TR" sz="3200" dirty="0" err="1" smtClean="0"/>
              <a:t>iskonto</a:t>
            </a:r>
            <a:r>
              <a:rPr lang="tr-TR" sz="3200" dirty="0" smtClean="0"/>
              <a:t> oranı üzerinden, vadesinden önce tahsiline verilen isimdir.</a:t>
            </a:r>
          </a:p>
          <a:p>
            <a:pPr marL="0" indent="0">
              <a:buNone/>
            </a:pPr>
            <a:r>
              <a:rPr lang="tr-TR" sz="3200" dirty="0" smtClean="0"/>
              <a:t>Basit ve bileşik </a:t>
            </a:r>
            <a:r>
              <a:rPr lang="tr-TR" sz="3200" dirty="0" err="1" smtClean="0"/>
              <a:t>iskonto</a:t>
            </a:r>
            <a:r>
              <a:rPr lang="tr-TR" sz="3200" dirty="0" smtClean="0"/>
              <a:t> olarak iki çeşidi vardır.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İskontolu Muameleler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925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530</TotalTime>
  <Words>371</Words>
  <Application>Microsoft Office PowerPoint</Application>
  <PresentationFormat>Geniş ekran</PresentationFormat>
  <Paragraphs>49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Trebuchet MS</vt:lpstr>
      <vt:lpstr>Wingdings 3</vt:lpstr>
      <vt:lpstr>Kristal</vt:lpstr>
      <vt:lpstr>Mühendislik Ekonomisi</vt:lpstr>
      <vt:lpstr>  FAİZ FORMÜLLERİ VE NAKİT AKIMLARININ EKONOMİK YÖNDEN EŞİTLENMESİ</vt:lpstr>
      <vt:lpstr>Her dönem g kadar artan veya azalan nakit akımlarının P, F, A değerlerinin bulunması</vt:lpstr>
      <vt:lpstr>G verildiği zaman P’ nin bulunması</vt:lpstr>
      <vt:lpstr>G verildiği zaman F’ nin bulunması</vt:lpstr>
      <vt:lpstr>G verildiği zaman A’ nın bulunması</vt:lpstr>
      <vt:lpstr>Bir yıldan daha az süreler için faiz hesaplanması</vt:lpstr>
      <vt:lpstr>Kapitalize Maliyet</vt:lpstr>
      <vt:lpstr>İskontolu Muameleler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Mühendislik Ekonomisi</dc:title>
  <dc:creator>Çetin Gençer</dc:creator>
  <cp:lastModifiedBy>Çetin Gençer</cp:lastModifiedBy>
  <cp:revision>84</cp:revision>
  <dcterms:created xsi:type="dcterms:W3CDTF">2015-10-04T20:20:27Z</dcterms:created>
  <dcterms:modified xsi:type="dcterms:W3CDTF">2015-11-15T00:17:50Z</dcterms:modified>
</cp:coreProperties>
</file>