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57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498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685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1808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9491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4769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5453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5933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691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759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100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346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041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203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601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161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232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64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Mühendislik Ekonomisi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tr-TR" sz="4500" dirty="0" smtClean="0"/>
              <a:t>Yrd. Doç. Dr. Çetin GENÇER</a:t>
            </a:r>
          </a:p>
          <a:p>
            <a:endParaRPr lang="tr-TR" dirty="0"/>
          </a:p>
          <a:p>
            <a:endParaRPr lang="tr-TR" dirty="0" smtClean="0"/>
          </a:p>
          <a:p>
            <a:pPr algn="ctr"/>
            <a:r>
              <a:rPr lang="tr-TR" sz="3800" dirty="0" smtClean="0"/>
              <a:t>2015</a:t>
            </a:r>
            <a:endParaRPr lang="tr-TR" sz="3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013" y="0"/>
            <a:ext cx="1752987" cy="254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73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Ödeme Planları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 smtClean="0"/>
              <a:t>3. Anapara ve faizler eşit taksitler halinde her yılın sonunda ödenebilir</a:t>
            </a:r>
          </a:p>
          <a:p>
            <a:pPr marL="0" indent="0">
              <a:buNone/>
            </a:pPr>
            <a:r>
              <a:rPr lang="tr-TR" sz="3200" dirty="0" smtClean="0"/>
              <a:t>4. Anapara her yıl eşit taksitler halinde faizleriyle birlikte ödenebilir</a:t>
            </a:r>
          </a:p>
          <a:p>
            <a:pPr marL="0" indent="0">
              <a:buNone/>
            </a:pPr>
            <a:r>
              <a:rPr lang="tr-TR" sz="3200" dirty="0" smtClean="0"/>
              <a:t>5. Anapara beşinci ve 10. yıl sonunda iki taksitte ve faizler her altı ayda bir ödenebilir</a:t>
            </a:r>
          </a:p>
          <a:p>
            <a:pPr marL="0" indent="0">
              <a:buNone/>
            </a:pPr>
            <a:r>
              <a:rPr lang="tr-TR" sz="3200" dirty="0" smtClean="0"/>
              <a:t>6. Başka ödeme planları yapılabilir.</a:t>
            </a: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65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Unvan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81505"/>
                <a:ext cx="8596668" cy="1320800"/>
              </a:xfrm>
            </p:spPr>
            <p:txBody>
              <a:bodyPr>
                <a:normAutofit fontScale="90000"/>
              </a:bodyPr>
              <a:lstStyle/>
              <a:p>
                <a:r>
                  <a:rPr lang="tr-TR" dirty="0" smtClean="0"/>
                  <a:t>Ödeme Planları</a:t>
                </a:r>
                <a:br>
                  <a:rPr lang="tr-TR" dirty="0" smtClean="0"/>
                </a:br>
                <a:r>
                  <a:rPr lang="tr-TR" sz="2000" dirty="0"/>
                  <a:t>Tablodan anlaşılacağı gibi borç </a:t>
                </a:r>
                <a:r>
                  <a:rPr lang="tr-TR" sz="2000" dirty="0" smtClean="0">
                    <a:solidFill>
                      <a:srgbClr val="FF0000"/>
                    </a:solidFill>
                  </a:rPr>
                  <a:t>Y=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𝑎𝑏</m:t>
                        </m:r>
                      </m:e>
                      <m:sup>
                        <m:r>
                          <a:rPr lang="tr-TR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tr-TR" sz="2000" dirty="0"/>
                  <a:t> gibi </a:t>
                </a:r>
                <a:r>
                  <a:rPr lang="tr-TR" sz="2000" dirty="0" err="1"/>
                  <a:t>üssel</a:t>
                </a:r>
                <a:r>
                  <a:rPr lang="tr-TR" sz="2000" dirty="0"/>
                  <a:t> bir fonksiyon halinde artmaktadır.</a:t>
                </a:r>
                <a:br>
                  <a:rPr lang="tr-TR" sz="2000" dirty="0"/>
                </a:br>
                <a:endParaRPr lang="tr-TR" sz="2000" dirty="0"/>
              </a:p>
            </p:txBody>
          </p:sp>
        </mc:Choice>
        <mc:Fallback xmlns="">
          <p:sp>
            <p:nvSpPr>
              <p:cNvPr id="2" name="Unvan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81505"/>
                <a:ext cx="8596668" cy="1320800"/>
              </a:xfrm>
              <a:blipFill>
                <a:blip r:embed="rId2"/>
                <a:stretch>
                  <a:fillRect l="-1773" t="-5991" r="-49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7037084"/>
              </p:ext>
            </p:extLst>
          </p:nvPr>
        </p:nvGraphicFramePr>
        <p:xfrm>
          <a:off x="677690" y="1402305"/>
          <a:ext cx="8596312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078">
                  <a:extLst>
                    <a:ext uri="{9D8B030D-6E8A-4147-A177-3AD203B41FA5}">
                      <a16:colId xmlns:a16="http://schemas.microsoft.com/office/drawing/2014/main" xmlns="" val="2881873878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xmlns="" val="2355474651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xmlns="" val="3225783146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xmlns="" val="39452803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Yıllar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Anapara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Faizler(%20)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Ödenecek Anapara + Faizler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878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350.000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……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350.000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619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350.000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70.000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420.000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975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420.000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84.000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504.000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7983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504.000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100.800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604.800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773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604.800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120.960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725.760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8683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725.760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145.152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870.912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6820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870.912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174.182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1.045.094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7070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1.045.094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209.019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1.254.113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394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1.254.113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250.823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1.504.936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5522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1.504.936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300.987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1.805.923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2599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1.805.923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361.185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2.167.108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7794167"/>
                  </a:ext>
                </a:extLst>
              </a:tr>
            </a:tbl>
          </a:graphicData>
        </a:graphic>
      </p:graphicFrame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11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Faiz Hesaplama metotları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tr-TR" sz="3200" dirty="0" smtClean="0"/>
                  <a:t>Basit Faiz</a:t>
                </a:r>
              </a:p>
              <a:p>
                <a:pPr marL="0" indent="0">
                  <a:buNone/>
                </a:pPr>
                <a:r>
                  <a:rPr lang="tr-TR" sz="3200" dirty="0" smtClean="0"/>
                  <a:t>Faiz, faiz dönemi içerisinde , sadece anapara üzerinden hesaplanır ve faize faiz hesaplanmaz.</a:t>
                </a:r>
              </a:p>
              <a:p>
                <a:pPr marL="0" indent="0">
                  <a:buNone/>
                </a:pPr>
                <a:endParaRPr lang="tr-TR" sz="3200" dirty="0"/>
              </a:p>
              <a:p>
                <a:pPr marL="0" indent="0">
                  <a:buNone/>
                </a:pPr>
                <a:r>
                  <a:rPr lang="tr-TR" sz="3200" dirty="0" smtClean="0">
                    <a:solidFill>
                      <a:srgbClr val="FF0000"/>
                    </a:solidFill>
                  </a:rPr>
                  <a:t>F=P*(1+i*n)</a:t>
                </a:r>
              </a:p>
              <a:p>
                <a:pPr marL="0" indent="0">
                  <a:buNone/>
                </a:pPr>
                <a:r>
                  <a:rPr lang="tr-TR" sz="3200" dirty="0" smtClean="0"/>
                  <a:t>Sadece faiz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tr-TR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tr-TR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sz="3200" dirty="0" smtClean="0">
                    <a:solidFill>
                      <a:srgbClr val="FF0000"/>
                    </a:solidFill>
                  </a:rPr>
                  <a:t>=P*(i*n)</a:t>
                </a:r>
                <a:endParaRPr lang="tr-TR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31" t="-314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97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Faiz Hesaplama metotları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tr-TR" sz="3200" dirty="0" smtClean="0"/>
                  <a:t>Bileşik Faiz</a:t>
                </a:r>
              </a:p>
              <a:p>
                <a:pPr marL="0" indent="0">
                  <a:buNone/>
                </a:pPr>
                <a:r>
                  <a:rPr lang="tr-TR" sz="3200" dirty="0" smtClean="0"/>
                  <a:t>Faiz, her dönem, bir önceki dönemdeki anapara artı faiz toplamı üzerinden hesaplanır.</a:t>
                </a:r>
              </a:p>
              <a:p>
                <a:pPr marL="0" indent="0">
                  <a:buNone/>
                </a:pPr>
                <a:r>
                  <a:rPr lang="tr-TR" sz="3200" dirty="0" smtClean="0">
                    <a:solidFill>
                      <a:srgbClr val="FF0000"/>
                    </a:solidFill>
                  </a:rPr>
                  <a:t>F=P*(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sz="3200" dirty="0">
                            <a:solidFill>
                              <a:srgbClr val="FF0000"/>
                            </a:solidFill>
                          </a:rPr>
                          <m:t>1+</m:t>
                        </m:r>
                        <m:r>
                          <m:rPr>
                            <m:nor/>
                          </m:rPr>
                          <a:rPr lang="tr-TR" sz="3200" dirty="0">
                            <a:solidFill>
                              <a:srgbClr val="FF0000"/>
                            </a:solidFill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tr-TR" sz="3200" dirty="0">
                            <a:solidFill>
                              <a:srgbClr val="FF0000"/>
                            </a:solidFill>
                          </a:rPr>
                          <m:t>)</m:t>
                        </m:r>
                      </m:e>
                      <m:sup>
                        <m:r>
                          <a:rPr lang="tr-TR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tr-TR" sz="32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tr-TR" sz="3200" dirty="0" smtClean="0"/>
                  <a:t>Sadece faiz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tr-TR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tr-TR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sz="3200" dirty="0" smtClean="0">
                    <a:solidFill>
                      <a:srgbClr val="FF0000"/>
                    </a:solidFill>
                  </a:rPr>
                  <a:t>=F-P</a:t>
                </a:r>
                <a:endParaRPr lang="tr-TR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73" t="-329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31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Faiz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3200" dirty="0" smtClean="0"/>
              <a:t>Bileşik Faiz kendi içerisinde nominal ve reel faiz olarak ayrılır. </a:t>
            </a:r>
          </a:p>
          <a:p>
            <a:pPr marL="0" indent="0"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Nominal Faiz: </a:t>
            </a:r>
            <a:r>
              <a:rPr lang="tr-TR" sz="3200" dirty="0" smtClean="0"/>
              <a:t>finansal işlemlerde genellikle faizle ilgili işlemler yıllık yapılır. Fakat her zaman geçerli değildir. Günlük, aylık, altı aylık </a:t>
            </a:r>
            <a:r>
              <a:rPr lang="tr-TR" sz="3200" dirty="0" err="1" smtClean="0"/>
              <a:t>v.b</a:t>
            </a:r>
            <a:r>
              <a:rPr lang="tr-TR" sz="3200" dirty="0" smtClean="0"/>
              <a:t>. Dönemler itibariyle de yapılır. Örneğin %24 faizle 50 bin liralık krediyi bir defada yıl sonunda 62 bin lira ödeyerek kurtulacağınızı düşünürsünüz ancak bu görünen faizlerdir bu oranın üzerinde ödeme yaparsınız.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95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Faiz Türleri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sz="3200" dirty="0" smtClean="0"/>
                  <a:t>Reel Faiz: bir yıl için ya da başka bir dönem için gerçekten ödenen faizi ifade eder.</a:t>
                </a:r>
              </a:p>
              <a:p>
                <a:pPr marL="0" indent="0">
                  <a:buNone/>
                </a:pPr>
                <a:endParaRPr lang="tr-TR" sz="3200" dirty="0"/>
              </a:p>
              <a:p>
                <a:pPr marL="0" indent="0">
                  <a:buNone/>
                </a:pPr>
                <a:r>
                  <a:rPr lang="tr-TR" sz="3200" dirty="0" smtClean="0"/>
                  <a:t>i=</a:t>
                </a:r>
                <a14:m>
                  <m:oMath xmlns:m="http://schemas.openxmlformats.org/officeDocument/2006/math">
                    <m:r>
                      <a:rPr lang="tr-TR" sz="3200" b="0" i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tr-TR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3200" i="1">
                            <a:latin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tr-TR" sz="3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tr-TR" sz="32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tr-TR" sz="3200" dirty="0"/>
                          <m:t>)</m:t>
                        </m:r>
                      </m:e>
                      <m:sup>
                        <m:r>
                          <a:rPr lang="tr-TR" sz="32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tr-TR" sz="3200" b="0" i="0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tr-TR" sz="3200" dirty="0" smtClean="0"/>
              </a:p>
              <a:p>
                <a:pPr marL="0" indent="0">
                  <a:buNone/>
                </a:pPr>
                <a:r>
                  <a:rPr lang="tr-TR" sz="3200" b="0" i="0" dirty="0" smtClean="0">
                    <a:latin typeface="Cambria Math" panose="02040503050406030204" pitchFamily="18" charset="0"/>
                  </a:rPr>
                  <a:t>i=reel faiz, b nominal faiz, m dönem.</a:t>
                </a:r>
                <a:endParaRPr lang="tr-TR" sz="3200" dirty="0" smtClean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73" t="-20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59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Faiz Türleri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tr-TR" sz="3200" dirty="0" smtClean="0"/>
                  <a:t>Dönem içi faizi: finans kurumları bir yıl içerisinde belirli bir dönemin sonunda ortaya çıkacak faizi sık sık hesaplarlar.</a:t>
                </a:r>
              </a:p>
              <a:p>
                <a:pPr marL="0" indent="0">
                  <a:buNone/>
                </a:pPr>
                <a:endParaRPr lang="tr-TR" sz="3200" dirty="0"/>
              </a:p>
              <a:p>
                <a:pPr marL="0" indent="0">
                  <a:buNone/>
                </a:pPr>
                <a:r>
                  <a:rPr lang="tr-TR" sz="3200" dirty="0" smtClean="0">
                    <a:solidFill>
                      <a:srgbClr val="FF0000"/>
                    </a:solidFill>
                  </a:rPr>
                  <a:t>F=P*(1+i*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tr-TR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tr-TR" sz="3200" dirty="0" smtClean="0">
                    <a:solidFill>
                      <a:srgbClr val="FF000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r>
                  <a:rPr lang="tr-TR" sz="3200" dirty="0"/>
                  <a:t>m</a:t>
                </a:r>
                <a:r>
                  <a:rPr lang="tr-TR" sz="3200" dirty="0" smtClean="0"/>
                  <a:t> ayı gösterir eğer gün kullanılırsa 360 yazılmalıdır.</a:t>
                </a: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73" t="-3297" r="-638" b="-15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04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84488" y="1135292"/>
            <a:ext cx="7766936" cy="1646302"/>
          </a:xfrm>
        </p:spPr>
        <p:txBody>
          <a:bodyPr/>
          <a:lstStyle/>
          <a:p>
            <a:pPr algn="ctr"/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PARANIN ZAMAN DEĞERİ VE FAİZ ÇEŞİTLERİ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tr-TR" sz="4500" dirty="0" smtClean="0"/>
              <a:t>Yrd. Doç. Dr. Çetin GENÇER</a:t>
            </a:r>
          </a:p>
          <a:p>
            <a:endParaRPr lang="tr-TR" dirty="0"/>
          </a:p>
          <a:p>
            <a:endParaRPr lang="tr-TR" dirty="0" smtClean="0"/>
          </a:p>
          <a:p>
            <a:pPr algn="ctr"/>
            <a:r>
              <a:rPr lang="tr-TR" sz="3800" dirty="0" smtClean="0"/>
              <a:t>2015</a:t>
            </a:r>
            <a:endParaRPr lang="tr-TR" sz="3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013" y="0"/>
            <a:ext cx="1752987" cy="254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5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Faiz ve paranın zaman değeri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Faiz=f(Anapara, faiz oranı, süre)</a:t>
            </a:r>
          </a:p>
          <a:p>
            <a:r>
              <a:rPr lang="tr-TR" sz="3200" dirty="0" smtClean="0"/>
              <a:t>Paranın fiyatı faiz olarak bilinir ve alınan kredinin değeri faiz ile ölçülür.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Faiz; </a:t>
            </a:r>
            <a:r>
              <a:rPr lang="tr-TR" sz="3200" dirty="0" smtClean="0"/>
              <a:t>belirli bir meblağın belirli bir vade ile kredi olarak verilmesi halinde borçludan alınan fazlalık, yani borç verilen anaparanın getirisidir.</a:t>
            </a:r>
          </a:p>
          <a:p>
            <a:pPr marL="0" indent="0">
              <a:buNone/>
            </a:pP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36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Paranın zaman değeri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Faiz hesapları, paranın zaman değerinin varlığını ve ölçülmesini yansıtır.</a:t>
            </a:r>
          </a:p>
          <a:p>
            <a:pPr marL="0" indent="0">
              <a:buNone/>
            </a:pPr>
            <a:r>
              <a:rPr lang="tr-TR" sz="3200" dirty="0" smtClean="0"/>
              <a:t>%20 faizle 100 bin lira borç;</a:t>
            </a:r>
          </a:p>
          <a:p>
            <a:pPr marL="0" indent="0">
              <a:buNone/>
            </a:pPr>
            <a:r>
              <a:rPr lang="tr-TR" sz="3200" dirty="0" smtClean="0"/>
              <a:t>1.Yıl sonu: 120 bin</a:t>
            </a:r>
          </a:p>
          <a:p>
            <a:pPr marL="0" indent="0">
              <a:buNone/>
            </a:pPr>
            <a:r>
              <a:rPr lang="tr-TR" sz="3200" dirty="0" smtClean="0"/>
              <a:t>2.Yıl sonu:144 bin</a:t>
            </a:r>
          </a:p>
          <a:p>
            <a:pPr marL="0" indent="0">
              <a:buNone/>
            </a:pPr>
            <a:r>
              <a:rPr lang="tr-TR" sz="3200" dirty="0" smtClean="0"/>
              <a:t>10.Yıl sonu:619.173 olur.</a:t>
            </a: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46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Faizle ilgili kavramlar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Anapara(P): </a:t>
            </a:r>
            <a:r>
              <a:rPr lang="tr-TR" sz="3200" dirty="0" smtClean="0"/>
              <a:t>yatırılan veya kredi olarak çekilen para miktarı, yapılan yatırım tutarı, gelecekteki bir paranın %i </a:t>
            </a:r>
            <a:r>
              <a:rPr lang="tr-TR" sz="3200" dirty="0" err="1" smtClean="0"/>
              <a:t>iskonto</a:t>
            </a:r>
            <a:r>
              <a:rPr lang="tr-TR" sz="3200" dirty="0" smtClean="0"/>
              <a:t> oranı üzerinden </a:t>
            </a:r>
            <a:r>
              <a:rPr lang="tr-TR" sz="3200" dirty="0" err="1" smtClean="0"/>
              <a:t>iskonto</a:t>
            </a:r>
            <a:r>
              <a:rPr lang="tr-TR" sz="3200" dirty="0" smtClean="0"/>
              <a:t> edilmiş bugünkü değeri,</a:t>
            </a:r>
          </a:p>
          <a:p>
            <a:pPr marL="0" indent="0"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Faiz Oranı(%i): </a:t>
            </a:r>
            <a:r>
              <a:rPr lang="tr-TR" sz="3200" dirty="0" smtClean="0"/>
              <a:t>paranın maliyeti, yüzde ile ifade edilir. Hesaplarda reel faiz oranını ifade eder.</a:t>
            </a: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90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Faizle ilgili kavramlar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tr-TR" sz="3200" dirty="0" smtClean="0">
                    <a:solidFill>
                      <a:srgbClr val="FF0000"/>
                    </a:solidFill>
                  </a:rPr>
                  <a:t>Nominal faiz oranı(%b): </a:t>
                </a:r>
                <a:r>
                  <a:rPr lang="tr-TR" sz="3200" dirty="0" smtClean="0"/>
                  <a:t>görünürdeki faiz oranı</a:t>
                </a:r>
              </a:p>
              <a:p>
                <a:r>
                  <a:rPr lang="tr-TR" sz="3200" dirty="0" smtClean="0">
                    <a:solidFill>
                      <a:srgbClr val="FF0000"/>
                    </a:solidFill>
                  </a:rPr>
                  <a:t>M dönemine ait faiz oranı(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tr-TR" sz="3200" dirty="0">
                            <a:solidFill>
                              <a:srgbClr val="FF0000"/>
                            </a:solidFill>
                          </a:rPr>
                          <m:t>i</m:t>
                        </m:r>
                      </m:e>
                      <m:sub>
                        <m:r>
                          <a:rPr lang="tr-TR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tr-TR" sz="3200" dirty="0" smtClean="0">
                    <a:solidFill>
                      <a:srgbClr val="FF0000"/>
                    </a:solidFill>
                  </a:rPr>
                  <a:t>): </a:t>
                </a:r>
                <a:r>
                  <a:rPr lang="tr-TR" sz="3200" dirty="0" smtClean="0"/>
                  <a:t>bir döneme ait faiz oranını gösterir.</a:t>
                </a:r>
              </a:p>
              <a:p>
                <a:r>
                  <a:rPr lang="tr-TR" sz="3200" dirty="0" smtClean="0">
                    <a:solidFill>
                      <a:srgbClr val="FF0000"/>
                    </a:solidFill>
                  </a:rPr>
                  <a:t>Süre(n): </a:t>
                </a:r>
                <a:r>
                  <a:rPr lang="tr-TR" sz="3200" dirty="0" smtClean="0"/>
                  <a:t>hesaplarda işlemin süresini gösterir ve genellikle yılı ifade eder.</a:t>
                </a:r>
              </a:p>
              <a:p>
                <a:r>
                  <a:rPr lang="tr-TR" sz="3200" dirty="0" smtClean="0">
                    <a:solidFill>
                      <a:srgbClr val="FF0000"/>
                    </a:solidFill>
                  </a:rPr>
                  <a:t>Dönem(m): </a:t>
                </a:r>
                <a:r>
                  <a:rPr lang="tr-TR" sz="3200" dirty="0" smtClean="0"/>
                  <a:t>faizin bir yılda birden fazla hesaplanması durumunda hesaplanan süreleri gösterir.</a:t>
                </a:r>
                <a:endParaRPr lang="tr-TR" sz="320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93" t="-3140" r="-2411" b="-188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01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Faizle ilgili kavramlar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tr-TR" sz="3200" dirty="0" smtClean="0">
                    <a:solidFill>
                      <a:srgbClr val="FF0000"/>
                    </a:solidFill>
                  </a:rPr>
                  <a:t>Paranın gelecekteki değeri(F): </a:t>
                </a:r>
                <a:r>
                  <a:rPr lang="tr-TR" sz="3200" dirty="0" smtClean="0"/>
                  <a:t>P miktarındaki bir paranın %i faizle n yıl sonundaki ulaşacağı meblağı ifade eder.</a:t>
                </a:r>
              </a:p>
              <a:p>
                <a:r>
                  <a:rPr lang="tr-TR" sz="3200" dirty="0" smtClean="0">
                    <a:solidFill>
                      <a:srgbClr val="FF0000"/>
                    </a:solidFill>
                  </a:rPr>
                  <a:t>Paranın gelecekteki belirli bir yıldaki değeri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tr-TR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tr-TR" sz="3200" dirty="0" smtClean="0">
                    <a:solidFill>
                      <a:srgbClr val="FF0000"/>
                    </a:solidFill>
                  </a:rPr>
                  <a:t>): </a:t>
                </a:r>
                <a:r>
                  <a:rPr lang="tr-TR" sz="3200" dirty="0" smtClean="0"/>
                  <a:t>P kadar bir meblağın %i faiz oranı üzerinden n. Yıl sonundaki değeri</a:t>
                </a:r>
              </a:p>
              <a:p>
                <a:r>
                  <a:rPr lang="tr-TR" sz="3200" dirty="0" smtClean="0">
                    <a:solidFill>
                      <a:srgbClr val="FF0000"/>
                    </a:solidFill>
                  </a:rPr>
                  <a:t>Faiz tutarı(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tr-TR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tr-TR" sz="3200" dirty="0">
                    <a:solidFill>
                      <a:srgbClr val="FF0000"/>
                    </a:solidFill>
                  </a:rPr>
                  <a:t>): </a:t>
                </a:r>
                <a:r>
                  <a:rPr lang="tr-TR" sz="3200" dirty="0"/>
                  <a:t>P kadar bir meblağın %i faiz oranı </a:t>
                </a:r>
                <a:r>
                  <a:rPr lang="tr-TR" sz="3200" dirty="0" smtClean="0"/>
                  <a:t>üzerinden n yıl veya m dönem sonunda hâsıl edeceği faiz tutarı</a:t>
                </a:r>
              </a:p>
              <a:p>
                <a:pPr marL="0" indent="0">
                  <a:buNone/>
                </a:pPr>
                <a:endParaRPr lang="tr-TR" sz="320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93" t="-423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3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Faizle ilgili kavramlar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Yeknesak artış değeri(A): </a:t>
            </a:r>
            <a:r>
              <a:rPr lang="tr-TR" sz="3200" dirty="0" smtClean="0"/>
              <a:t>n yıl içerisinde hep aynı miktarda artan veya azalan nakit akımlarını ifade eder.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Aritmetik artış değeri(G): </a:t>
            </a:r>
            <a:r>
              <a:rPr lang="tr-TR" sz="3200" dirty="0" smtClean="0"/>
              <a:t>ilk yıl A kadar bir meblağın her yıl G kadar aritmetik artmasını ifade eder.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Geometrik artış değeri(%k): </a:t>
            </a:r>
            <a:r>
              <a:rPr lang="tr-TR" sz="3200" dirty="0" smtClean="0"/>
              <a:t>serinin her yıl %k kadar arttığını veya azaldığını ifade eder.</a:t>
            </a: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83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Ödeme Planları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Örneğin 350 bin liralık %20 faizli 10 yıl vadeli yatırım kredisi için şu ödeme alternatifleri düşünülebilir,</a:t>
            </a:r>
          </a:p>
          <a:p>
            <a:pPr marL="514350" indent="-514350">
              <a:buAutoNum type="arabicPeriod"/>
            </a:pPr>
            <a:r>
              <a:rPr lang="tr-TR" sz="3200" dirty="0" smtClean="0"/>
              <a:t>anapara ve faiz 10.yıl sonunda bir defada ödenebilir</a:t>
            </a:r>
          </a:p>
          <a:p>
            <a:pPr marL="514350" indent="-514350">
              <a:buAutoNum type="arabicPeriod"/>
            </a:pPr>
            <a:r>
              <a:rPr lang="tr-TR" sz="3200" dirty="0" smtClean="0"/>
              <a:t>Anapara 10.yıl sonunda ve faizler her yıl ödenebilir</a:t>
            </a:r>
          </a:p>
          <a:p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61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368</TotalTime>
  <Words>584</Words>
  <Application>Microsoft Office PowerPoint</Application>
  <PresentationFormat>Geniş ekran</PresentationFormat>
  <Paragraphs>120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Cambria Math</vt:lpstr>
      <vt:lpstr>Trebuchet MS</vt:lpstr>
      <vt:lpstr>Wingdings 3</vt:lpstr>
      <vt:lpstr>Kristal</vt:lpstr>
      <vt:lpstr>Mühendislik Ekonomisi</vt:lpstr>
      <vt:lpstr>  PARANIN ZAMAN DEĞERİ VE FAİZ ÇEŞİTLERİ</vt:lpstr>
      <vt:lpstr>Faiz ve paranın zaman değeri</vt:lpstr>
      <vt:lpstr>Paranın zaman değeri</vt:lpstr>
      <vt:lpstr>Faizle ilgili kavramlar</vt:lpstr>
      <vt:lpstr>Faizle ilgili kavramlar</vt:lpstr>
      <vt:lpstr>Faizle ilgili kavramlar</vt:lpstr>
      <vt:lpstr>Faizle ilgili kavramlar</vt:lpstr>
      <vt:lpstr>Ödeme Planları</vt:lpstr>
      <vt:lpstr>Ödeme Planları</vt:lpstr>
      <vt:lpstr>Ödeme Planları Tablodan anlaşılacağı gibi borç Y=〖ab〗^x gibi üssel bir fonksiyon halinde artmaktadır. </vt:lpstr>
      <vt:lpstr>Faiz Hesaplama metotları</vt:lpstr>
      <vt:lpstr>Faiz Hesaplama metotları</vt:lpstr>
      <vt:lpstr>Faiz Türleri</vt:lpstr>
      <vt:lpstr>Faiz Türleri</vt:lpstr>
      <vt:lpstr>Faiz Türleri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Mühendislik Ekonomisi</dc:title>
  <dc:creator>Çetin Gençer</dc:creator>
  <cp:lastModifiedBy>Çetin Gençer</cp:lastModifiedBy>
  <cp:revision>60</cp:revision>
  <dcterms:created xsi:type="dcterms:W3CDTF">2015-10-04T20:20:27Z</dcterms:created>
  <dcterms:modified xsi:type="dcterms:W3CDTF">2015-11-14T23:18:15Z</dcterms:modified>
</cp:coreProperties>
</file>