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5" r:id="rId3"/>
    <p:sldId id="257" r:id="rId4"/>
    <p:sldId id="258" r:id="rId5"/>
    <p:sldId id="259" r:id="rId6"/>
    <p:sldId id="260" r:id="rId7"/>
    <p:sldId id="261" r:id="rId8"/>
    <p:sldId id="262" r:id="rId9"/>
    <p:sldId id="286" r:id="rId10"/>
    <p:sldId id="263" r:id="rId11"/>
    <p:sldId id="287" r:id="rId12"/>
    <p:sldId id="288" r:id="rId13"/>
    <p:sldId id="264" r:id="rId14"/>
    <p:sldId id="289" r:id="rId15"/>
    <p:sldId id="290" r:id="rId16"/>
    <p:sldId id="265" r:id="rId17"/>
    <p:sldId id="291" r:id="rId18"/>
    <p:sldId id="266" r:id="rId19"/>
    <p:sldId id="292" r:id="rId20"/>
    <p:sldId id="293" r:id="rId21"/>
    <p:sldId id="294" r:id="rId22"/>
    <p:sldId id="295" r:id="rId23"/>
    <p:sldId id="296" r:id="rId24"/>
    <p:sldId id="297" r:id="rId25"/>
    <p:sldId id="298" r:id="rId26"/>
    <p:sldId id="299" r:id="rId27"/>
    <p:sldId id="300" r:id="rId28"/>
    <p:sldId id="267" r:id="rId29"/>
    <p:sldId id="301" r:id="rId30"/>
    <p:sldId id="302" r:id="rId31"/>
    <p:sldId id="268" r:id="rId32"/>
    <p:sldId id="269" r:id="rId33"/>
    <p:sldId id="270" r:id="rId34"/>
    <p:sldId id="271" r:id="rId35"/>
    <p:sldId id="284" r:id="rId3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F3CCB022-AC7E-4608-AFA5-54FC88E7D23E}" type="datetimeFigureOut">
              <a:rPr lang="tr-TR" smtClean="0"/>
              <a:t>14.11.2015</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1A52359E-7C7F-40C7-BBDB-B1DA8B4AA4DD}" type="slidenum">
              <a:rPr lang="tr-TR" smtClean="0"/>
              <a:t>‹#›</a:t>
            </a:fld>
            <a:endParaRPr lang="tr-TR" dirty="0"/>
          </a:p>
        </p:txBody>
      </p:sp>
    </p:spTree>
    <p:extLst>
      <p:ext uri="{BB962C8B-B14F-4D97-AF65-F5344CB8AC3E}">
        <p14:creationId xmlns:p14="http://schemas.microsoft.com/office/powerpoint/2010/main" val="994984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3CCB022-AC7E-4608-AFA5-54FC88E7D23E}" type="datetimeFigureOut">
              <a:rPr lang="tr-TR" smtClean="0"/>
              <a:t>14.11.2015</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1A52359E-7C7F-40C7-BBDB-B1DA8B4AA4DD}" type="slidenum">
              <a:rPr lang="tr-TR" smtClean="0"/>
              <a:t>‹#›</a:t>
            </a:fld>
            <a:endParaRPr lang="tr-TR" dirty="0"/>
          </a:p>
        </p:txBody>
      </p:sp>
    </p:spTree>
    <p:extLst>
      <p:ext uri="{BB962C8B-B14F-4D97-AF65-F5344CB8AC3E}">
        <p14:creationId xmlns:p14="http://schemas.microsoft.com/office/powerpoint/2010/main" val="27268567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3CCB022-AC7E-4608-AFA5-54FC88E7D23E}" type="datetimeFigureOut">
              <a:rPr lang="tr-TR" smtClean="0"/>
              <a:t>14.11.2015</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1A52359E-7C7F-40C7-BBDB-B1DA8B4AA4DD}" type="slidenum">
              <a:rPr lang="tr-TR" smtClean="0"/>
              <a:t>‹#›</a:t>
            </a:fld>
            <a:endParaRPr lang="tr-TR"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8218088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3CCB022-AC7E-4608-AFA5-54FC88E7D23E}" type="datetimeFigureOut">
              <a:rPr lang="tr-TR" smtClean="0"/>
              <a:t>14.11.2015</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1A52359E-7C7F-40C7-BBDB-B1DA8B4AA4DD}" type="slidenum">
              <a:rPr lang="tr-TR" smtClean="0"/>
              <a:t>‹#›</a:t>
            </a:fld>
            <a:endParaRPr lang="tr-TR" dirty="0"/>
          </a:p>
        </p:txBody>
      </p:sp>
    </p:spTree>
    <p:extLst>
      <p:ext uri="{BB962C8B-B14F-4D97-AF65-F5344CB8AC3E}">
        <p14:creationId xmlns:p14="http://schemas.microsoft.com/office/powerpoint/2010/main" val="37394914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3CCB022-AC7E-4608-AFA5-54FC88E7D23E}" type="datetimeFigureOut">
              <a:rPr lang="tr-TR" smtClean="0"/>
              <a:t>14.11.2015</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1A52359E-7C7F-40C7-BBDB-B1DA8B4AA4DD}" type="slidenum">
              <a:rPr lang="tr-TR" smtClean="0"/>
              <a:t>‹#›</a:t>
            </a:fld>
            <a:endParaRPr lang="tr-TR"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647694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3CCB022-AC7E-4608-AFA5-54FC88E7D23E}" type="datetimeFigureOut">
              <a:rPr lang="tr-TR" smtClean="0"/>
              <a:t>14.11.2015</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1A52359E-7C7F-40C7-BBDB-B1DA8B4AA4DD}" type="slidenum">
              <a:rPr lang="tr-TR" smtClean="0"/>
              <a:t>‹#›</a:t>
            </a:fld>
            <a:endParaRPr lang="tr-TR" dirty="0"/>
          </a:p>
        </p:txBody>
      </p:sp>
    </p:spTree>
    <p:extLst>
      <p:ext uri="{BB962C8B-B14F-4D97-AF65-F5344CB8AC3E}">
        <p14:creationId xmlns:p14="http://schemas.microsoft.com/office/powerpoint/2010/main" val="17454539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3CCB022-AC7E-4608-AFA5-54FC88E7D23E}" type="datetimeFigureOut">
              <a:rPr lang="tr-TR" smtClean="0"/>
              <a:t>14.11.2015</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1A52359E-7C7F-40C7-BBDB-B1DA8B4AA4DD}" type="slidenum">
              <a:rPr lang="tr-TR" smtClean="0"/>
              <a:t>‹#›</a:t>
            </a:fld>
            <a:endParaRPr lang="tr-TR" dirty="0"/>
          </a:p>
        </p:txBody>
      </p:sp>
    </p:spTree>
    <p:extLst>
      <p:ext uri="{BB962C8B-B14F-4D97-AF65-F5344CB8AC3E}">
        <p14:creationId xmlns:p14="http://schemas.microsoft.com/office/powerpoint/2010/main" val="24759339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3CCB022-AC7E-4608-AFA5-54FC88E7D23E}" type="datetimeFigureOut">
              <a:rPr lang="tr-TR" smtClean="0"/>
              <a:t>14.11.2015</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1A52359E-7C7F-40C7-BBDB-B1DA8B4AA4DD}" type="slidenum">
              <a:rPr lang="tr-TR" smtClean="0"/>
              <a:t>‹#›</a:t>
            </a:fld>
            <a:endParaRPr lang="tr-TR" dirty="0"/>
          </a:p>
        </p:txBody>
      </p:sp>
    </p:spTree>
    <p:extLst>
      <p:ext uri="{BB962C8B-B14F-4D97-AF65-F5344CB8AC3E}">
        <p14:creationId xmlns:p14="http://schemas.microsoft.com/office/powerpoint/2010/main" val="30569145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3CCB022-AC7E-4608-AFA5-54FC88E7D23E}" type="datetimeFigureOut">
              <a:rPr lang="tr-TR" smtClean="0"/>
              <a:t>14.11.2015</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1A52359E-7C7F-40C7-BBDB-B1DA8B4AA4DD}" type="slidenum">
              <a:rPr lang="tr-TR" smtClean="0"/>
              <a:t>‹#›</a:t>
            </a:fld>
            <a:endParaRPr lang="tr-TR" dirty="0"/>
          </a:p>
        </p:txBody>
      </p:sp>
    </p:spTree>
    <p:extLst>
      <p:ext uri="{BB962C8B-B14F-4D97-AF65-F5344CB8AC3E}">
        <p14:creationId xmlns:p14="http://schemas.microsoft.com/office/powerpoint/2010/main" val="3967592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3CCB022-AC7E-4608-AFA5-54FC88E7D23E}" type="datetimeFigureOut">
              <a:rPr lang="tr-TR" smtClean="0"/>
              <a:t>14.11.2015</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1A52359E-7C7F-40C7-BBDB-B1DA8B4AA4DD}" type="slidenum">
              <a:rPr lang="tr-TR" smtClean="0"/>
              <a:t>‹#›</a:t>
            </a:fld>
            <a:endParaRPr lang="tr-TR" dirty="0"/>
          </a:p>
        </p:txBody>
      </p:sp>
    </p:spTree>
    <p:extLst>
      <p:ext uri="{BB962C8B-B14F-4D97-AF65-F5344CB8AC3E}">
        <p14:creationId xmlns:p14="http://schemas.microsoft.com/office/powerpoint/2010/main" val="16510038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F3CCB022-AC7E-4608-AFA5-54FC88E7D23E}" type="datetimeFigureOut">
              <a:rPr lang="tr-TR" smtClean="0"/>
              <a:t>14.11.2015</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1A52359E-7C7F-40C7-BBDB-B1DA8B4AA4DD}" type="slidenum">
              <a:rPr lang="tr-TR" smtClean="0"/>
              <a:t>‹#›</a:t>
            </a:fld>
            <a:endParaRPr lang="tr-TR" dirty="0"/>
          </a:p>
        </p:txBody>
      </p:sp>
    </p:spTree>
    <p:extLst>
      <p:ext uri="{BB962C8B-B14F-4D97-AF65-F5344CB8AC3E}">
        <p14:creationId xmlns:p14="http://schemas.microsoft.com/office/powerpoint/2010/main" val="1023461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F3CCB022-AC7E-4608-AFA5-54FC88E7D23E}" type="datetimeFigureOut">
              <a:rPr lang="tr-TR" smtClean="0"/>
              <a:t>14.11.2015</a:t>
            </a:fld>
            <a:endParaRPr lang="tr-TR" dirty="0"/>
          </a:p>
        </p:txBody>
      </p:sp>
      <p:sp>
        <p:nvSpPr>
          <p:cNvPr id="8" name="Footer Placeholder 7"/>
          <p:cNvSpPr>
            <a:spLocks noGrp="1"/>
          </p:cNvSpPr>
          <p:nvPr>
            <p:ph type="ftr" sz="quarter" idx="11"/>
          </p:nvPr>
        </p:nvSpPr>
        <p:spPr/>
        <p:txBody>
          <a:bodyPr/>
          <a:lstStyle/>
          <a:p>
            <a:endParaRPr lang="tr-TR" dirty="0"/>
          </a:p>
        </p:txBody>
      </p:sp>
      <p:sp>
        <p:nvSpPr>
          <p:cNvPr id="9" name="Slide Number Placeholder 8"/>
          <p:cNvSpPr>
            <a:spLocks noGrp="1"/>
          </p:cNvSpPr>
          <p:nvPr>
            <p:ph type="sldNum" sz="quarter" idx="12"/>
          </p:nvPr>
        </p:nvSpPr>
        <p:spPr/>
        <p:txBody>
          <a:bodyPr/>
          <a:lstStyle/>
          <a:p>
            <a:fld id="{1A52359E-7C7F-40C7-BBDB-B1DA8B4AA4DD}" type="slidenum">
              <a:rPr lang="tr-TR" smtClean="0"/>
              <a:t>‹#›</a:t>
            </a:fld>
            <a:endParaRPr lang="tr-TR" dirty="0"/>
          </a:p>
        </p:txBody>
      </p:sp>
    </p:spTree>
    <p:extLst>
      <p:ext uri="{BB962C8B-B14F-4D97-AF65-F5344CB8AC3E}">
        <p14:creationId xmlns:p14="http://schemas.microsoft.com/office/powerpoint/2010/main" val="37204121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F3CCB022-AC7E-4608-AFA5-54FC88E7D23E}" type="datetimeFigureOut">
              <a:rPr lang="tr-TR" smtClean="0"/>
              <a:t>14.11.2015</a:t>
            </a:fld>
            <a:endParaRPr lang="tr-TR" dirty="0"/>
          </a:p>
        </p:txBody>
      </p:sp>
      <p:sp>
        <p:nvSpPr>
          <p:cNvPr id="4" name="Footer Placeholder 3"/>
          <p:cNvSpPr>
            <a:spLocks noGrp="1"/>
          </p:cNvSpPr>
          <p:nvPr>
            <p:ph type="ftr" sz="quarter" idx="11"/>
          </p:nvPr>
        </p:nvSpPr>
        <p:spPr/>
        <p:txBody>
          <a:bodyPr/>
          <a:lstStyle/>
          <a:p>
            <a:endParaRPr lang="tr-TR" dirty="0"/>
          </a:p>
        </p:txBody>
      </p:sp>
      <p:sp>
        <p:nvSpPr>
          <p:cNvPr id="5" name="Slide Number Placeholder 4"/>
          <p:cNvSpPr>
            <a:spLocks noGrp="1"/>
          </p:cNvSpPr>
          <p:nvPr>
            <p:ph type="sldNum" sz="quarter" idx="12"/>
          </p:nvPr>
        </p:nvSpPr>
        <p:spPr/>
        <p:txBody>
          <a:bodyPr/>
          <a:lstStyle/>
          <a:p>
            <a:fld id="{1A52359E-7C7F-40C7-BBDB-B1DA8B4AA4DD}" type="slidenum">
              <a:rPr lang="tr-TR" smtClean="0"/>
              <a:t>‹#›</a:t>
            </a:fld>
            <a:endParaRPr lang="tr-TR" dirty="0"/>
          </a:p>
        </p:txBody>
      </p:sp>
    </p:spTree>
    <p:extLst>
      <p:ext uri="{BB962C8B-B14F-4D97-AF65-F5344CB8AC3E}">
        <p14:creationId xmlns:p14="http://schemas.microsoft.com/office/powerpoint/2010/main" val="12320372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CCB022-AC7E-4608-AFA5-54FC88E7D23E}" type="datetimeFigureOut">
              <a:rPr lang="tr-TR" smtClean="0"/>
              <a:t>14.11.2015</a:t>
            </a:fld>
            <a:endParaRPr lang="tr-TR" dirty="0"/>
          </a:p>
        </p:txBody>
      </p:sp>
      <p:sp>
        <p:nvSpPr>
          <p:cNvPr id="3" name="Footer Placeholder 2"/>
          <p:cNvSpPr>
            <a:spLocks noGrp="1"/>
          </p:cNvSpPr>
          <p:nvPr>
            <p:ph type="ftr" sz="quarter" idx="11"/>
          </p:nvPr>
        </p:nvSpPr>
        <p:spPr/>
        <p:txBody>
          <a:bodyPr/>
          <a:lstStyle/>
          <a:p>
            <a:endParaRPr lang="tr-TR" dirty="0"/>
          </a:p>
        </p:txBody>
      </p:sp>
      <p:sp>
        <p:nvSpPr>
          <p:cNvPr id="4" name="Slide Number Placeholder 3"/>
          <p:cNvSpPr>
            <a:spLocks noGrp="1"/>
          </p:cNvSpPr>
          <p:nvPr>
            <p:ph type="sldNum" sz="quarter" idx="12"/>
          </p:nvPr>
        </p:nvSpPr>
        <p:spPr/>
        <p:txBody>
          <a:bodyPr/>
          <a:lstStyle/>
          <a:p>
            <a:fld id="{1A52359E-7C7F-40C7-BBDB-B1DA8B4AA4DD}" type="slidenum">
              <a:rPr lang="tr-TR" smtClean="0"/>
              <a:t>‹#›</a:t>
            </a:fld>
            <a:endParaRPr lang="tr-TR" dirty="0"/>
          </a:p>
        </p:txBody>
      </p:sp>
    </p:spTree>
    <p:extLst>
      <p:ext uri="{BB962C8B-B14F-4D97-AF65-F5344CB8AC3E}">
        <p14:creationId xmlns:p14="http://schemas.microsoft.com/office/powerpoint/2010/main" val="3126019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F3CCB022-AC7E-4608-AFA5-54FC88E7D23E}" type="datetimeFigureOut">
              <a:rPr lang="tr-TR" smtClean="0"/>
              <a:t>14.11.2015</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1A52359E-7C7F-40C7-BBDB-B1DA8B4AA4DD}" type="slidenum">
              <a:rPr lang="tr-TR" smtClean="0"/>
              <a:t>‹#›</a:t>
            </a:fld>
            <a:endParaRPr lang="tr-TR" dirty="0"/>
          </a:p>
        </p:txBody>
      </p:sp>
    </p:spTree>
    <p:extLst>
      <p:ext uri="{BB962C8B-B14F-4D97-AF65-F5344CB8AC3E}">
        <p14:creationId xmlns:p14="http://schemas.microsoft.com/office/powerpoint/2010/main" val="62161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dirty="0"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F3CCB022-AC7E-4608-AFA5-54FC88E7D23E}" type="datetimeFigureOut">
              <a:rPr lang="tr-TR" smtClean="0"/>
              <a:t>14.11.2015</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1A52359E-7C7F-40C7-BBDB-B1DA8B4AA4DD}" type="slidenum">
              <a:rPr lang="tr-TR" smtClean="0"/>
              <a:t>‹#›</a:t>
            </a:fld>
            <a:endParaRPr lang="tr-TR" dirty="0"/>
          </a:p>
        </p:txBody>
      </p:sp>
    </p:spTree>
    <p:extLst>
      <p:ext uri="{BB962C8B-B14F-4D97-AF65-F5344CB8AC3E}">
        <p14:creationId xmlns:p14="http://schemas.microsoft.com/office/powerpoint/2010/main" val="10823264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3CCB022-AC7E-4608-AFA5-54FC88E7D23E}" type="datetimeFigureOut">
              <a:rPr lang="tr-TR" smtClean="0"/>
              <a:t>14.11.2015</a:t>
            </a:fld>
            <a:endParaRPr lang="tr-TR"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A52359E-7C7F-40C7-BBDB-B1DA8B4AA4DD}" type="slidenum">
              <a:rPr lang="tr-TR" smtClean="0"/>
              <a:t>‹#›</a:t>
            </a:fld>
            <a:endParaRPr lang="tr-TR" dirty="0"/>
          </a:p>
        </p:txBody>
      </p:sp>
    </p:spTree>
    <p:extLst>
      <p:ext uri="{BB962C8B-B14F-4D97-AF65-F5344CB8AC3E}">
        <p14:creationId xmlns:p14="http://schemas.microsoft.com/office/powerpoint/2010/main" val="17736485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Mühendislik Ekonomisi</a:t>
            </a:r>
            <a:endParaRPr lang="tr-TR" dirty="0"/>
          </a:p>
        </p:txBody>
      </p:sp>
      <p:sp>
        <p:nvSpPr>
          <p:cNvPr id="3" name="Alt Başlık 2"/>
          <p:cNvSpPr>
            <a:spLocks noGrp="1"/>
          </p:cNvSpPr>
          <p:nvPr>
            <p:ph type="subTitle" idx="1"/>
          </p:nvPr>
        </p:nvSpPr>
        <p:spPr/>
        <p:txBody>
          <a:bodyPr>
            <a:normAutofit fontScale="40000" lnSpcReduction="20000"/>
          </a:bodyPr>
          <a:lstStyle/>
          <a:p>
            <a:pPr algn="ctr"/>
            <a:r>
              <a:rPr lang="tr-TR" sz="4500" dirty="0" smtClean="0"/>
              <a:t>Yrd. Doç. Dr. Çetin GENÇER</a:t>
            </a:r>
          </a:p>
          <a:p>
            <a:endParaRPr lang="tr-TR" dirty="0"/>
          </a:p>
          <a:p>
            <a:endParaRPr lang="tr-TR" dirty="0" smtClean="0"/>
          </a:p>
          <a:p>
            <a:pPr algn="ctr"/>
            <a:r>
              <a:rPr lang="tr-TR" sz="3800" dirty="0" smtClean="0"/>
              <a:t>2015</a:t>
            </a:r>
            <a:endParaRPr lang="tr-TR" sz="3800" dirty="0"/>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39013" y="0"/>
            <a:ext cx="1752987" cy="2549150"/>
          </a:xfrm>
          <a:prstGeom prst="rect">
            <a:avLst/>
          </a:prstGeom>
        </p:spPr>
      </p:pic>
    </p:spTree>
    <p:extLst>
      <p:ext uri="{BB962C8B-B14F-4D97-AF65-F5344CB8AC3E}">
        <p14:creationId xmlns:p14="http://schemas.microsoft.com/office/powerpoint/2010/main" val="2217734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O</a:t>
            </a:r>
            <a:r>
              <a:rPr lang="tr-TR" dirty="0" smtClean="0"/>
              <a:t>rtaklıklar</a:t>
            </a:r>
            <a:endParaRPr lang="tr-TR" dirty="0"/>
          </a:p>
        </p:txBody>
      </p:sp>
      <p:sp>
        <p:nvSpPr>
          <p:cNvPr id="3" name="İçerik Yer Tutucusu 2"/>
          <p:cNvSpPr>
            <a:spLocks noGrp="1"/>
          </p:cNvSpPr>
          <p:nvPr>
            <p:ph idx="1"/>
          </p:nvPr>
        </p:nvSpPr>
        <p:spPr/>
        <p:txBody>
          <a:bodyPr>
            <a:normAutofit fontScale="92500" lnSpcReduction="10000"/>
          </a:bodyPr>
          <a:lstStyle/>
          <a:p>
            <a:pPr marL="0" indent="0">
              <a:buNone/>
            </a:pPr>
            <a:r>
              <a:rPr lang="tr-TR" sz="3200" dirty="0" smtClean="0"/>
              <a:t>Şahıs işletmelerine benzerler en önemli farkı sahiplerinin birden çok olmasıdır.</a:t>
            </a:r>
          </a:p>
          <a:p>
            <a:pPr marL="0" indent="0">
              <a:buNone/>
            </a:pPr>
            <a:r>
              <a:rPr lang="tr-TR" sz="3200" dirty="0" smtClean="0"/>
              <a:t>Ortaklık bir sözleşmeyle kurulur.</a:t>
            </a:r>
          </a:p>
          <a:p>
            <a:pPr marL="0" indent="0">
              <a:buNone/>
            </a:pPr>
            <a:r>
              <a:rPr lang="tr-TR" sz="3200" dirty="0" smtClean="0"/>
              <a:t>Bu sözleşmede, şirketin sermayesi, ortakların hisseleri, kar-zarar payları, sorumlulukları belirtilir.</a:t>
            </a:r>
          </a:p>
          <a:p>
            <a:pPr marL="0" indent="0">
              <a:buNone/>
            </a:pPr>
            <a:r>
              <a:rPr lang="tr-TR" sz="3200" dirty="0" smtClean="0"/>
              <a:t>Borçlar kanunu 525 ve müteakip maddelerinde düzenlenmiştir.</a:t>
            </a:r>
            <a:endParaRPr lang="tr-TR" sz="3200" dirty="0"/>
          </a:p>
        </p:txBody>
      </p:sp>
    </p:spTree>
    <p:extLst>
      <p:ext uri="{BB962C8B-B14F-4D97-AF65-F5344CB8AC3E}">
        <p14:creationId xmlns:p14="http://schemas.microsoft.com/office/powerpoint/2010/main" val="34284703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O</a:t>
            </a:r>
            <a:r>
              <a:rPr lang="tr-TR" dirty="0" smtClean="0"/>
              <a:t>rtaklıklar</a:t>
            </a:r>
            <a:endParaRPr lang="tr-TR" dirty="0"/>
          </a:p>
        </p:txBody>
      </p:sp>
      <p:sp>
        <p:nvSpPr>
          <p:cNvPr id="3" name="İçerik Yer Tutucusu 2"/>
          <p:cNvSpPr>
            <a:spLocks noGrp="1"/>
          </p:cNvSpPr>
          <p:nvPr>
            <p:ph idx="1"/>
          </p:nvPr>
        </p:nvSpPr>
        <p:spPr/>
        <p:txBody>
          <a:bodyPr>
            <a:normAutofit fontScale="92500" lnSpcReduction="20000"/>
          </a:bodyPr>
          <a:lstStyle/>
          <a:p>
            <a:pPr marL="0" indent="0">
              <a:buNone/>
            </a:pPr>
            <a:r>
              <a:rPr lang="tr-TR" sz="3200" dirty="0" smtClean="0"/>
              <a:t>Avantajları;</a:t>
            </a:r>
          </a:p>
          <a:p>
            <a:pPr marL="0" indent="0">
              <a:buNone/>
            </a:pPr>
            <a:r>
              <a:rPr lang="tr-TR" sz="3200" dirty="0" smtClean="0"/>
              <a:t>Sermayeleri yüksektir,</a:t>
            </a:r>
          </a:p>
          <a:p>
            <a:pPr marL="0" indent="0">
              <a:buNone/>
            </a:pPr>
            <a:r>
              <a:rPr lang="tr-TR" sz="3200" dirty="0" smtClean="0"/>
              <a:t>Finans kuruluşlarından daha fazla kredi kullanabilirler</a:t>
            </a:r>
          </a:p>
          <a:p>
            <a:pPr marL="0" indent="0">
              <a:buNone/>
            </a:pPr>
            <a:r>
              <a:rPr lang="tr-TR" sz="3200" dirty="0" smtClean="0"/>
              <a:t>Kurulması basit ve kolaydır</a:t>
            </a:r>
          </a:p>
          <a:p>
            <a:pPr marL="0" indent="0">
              <a:buNone/>
            </a:pPr>
            <a:r>
              <a:rPr lang="tr-TR" sz="3200" dirty="0" smtClean="0"/>
              <a:t>Gerekli izinler alındıktan sonra Maliyeye verilecek bir mükellefiyet bildirim talebiyle kuruluşu tamamlanır.</a:t>
            </a:r>
            <a:endParaRPr lang="tr-TR" sz="3200" dirty="0"/>
          </a:p>
        </p:txBody>
      </p:sp>
    </p:spTree>
    <p:extLst>
      <p:ext uri="{BB962C8B-B14F-4D97-AF65-F5344CB8AC3E}">
        <p14:creationId xmlns:p14="http://schemas.microsoft.com/office/powerpoint/2010/main" val="39100598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O</a:t>
            </a:r>
            <a:r>
              <a:rPr lang="tr-TR" dirty="0" smtClean="0"/>
              <a:t>rtaklıklar</a:t>
            </a:r>
            <a:endParaRPr lang="tr-TR" dirty="0"/>
          </a:p>
        </p:txBody>
      </p:sp>
      <p:sp>
        <p:nvSpPr>
          <p:cNvPr id="3" name="İçerik Yer Tutucusu 2"/>
          <p:cNvSpPr>
            <a:spLocks noGrp="1"/>
          </p:cNvSpPr>
          <p:nvPr>
            <p:ph idx="1"/>
          </p:nvPr>
        </p:nvSpPr>
        <p:spPr/>
        <p:txBody>
          <a:bodyPr>
            <a:normAutofit/>
          </a:bodyPr>
          <a:lstStyle/>
          <a:p>
            <a:pPr marL="0" indent="0">
              <a:buNone/>
            </a:pPr>
            <a:r>
              <a:rPr lang="tr-TR" sz="3200" dirty="0" smtClean="0"/>
              <a:t>Dezavantajı bütün ortakların müteselsilen ortaklık borçlarından dolayı sorumlu olmalarıdır.</a:t>
            </a:r>
          </a:p>
          <a:p>
            <a:pPr marL="0" indent="0">
              <a:buNone/>
            </a:pPr>
            <a:r>
              <a:rPr lang="tr-TR" sz="3200" dirty="0" smtClean="0"/>
              <a:t>Gelir vergisi mükellefidirler.</a:t>
            </a:r>
          </a:p>
          <a:p>
            <a:pPr marL="0" indent="0">
              <a:buNone/>
            </a:pPr>
            <a:r>
              <a:rPr lang="tr-TR" sz="3200" dirty="0" smtClean="0"/>
              <a:t>Adi ortaklık şeklinde birçok firma vardır.</a:t>
            </a:r>
          </a:p>
        </p:txBody>
      </p:sp>
    </p:spTree>
    <p:extLst>
      <p:ext uri="{BB962C8B-B14F-4D97-AF65-F5344CB8AC3E}">
        <p14:creationId xmlns:p14="http://schemas.microsoft.com/office/powerpoint/2010/main" val="25780915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Şirketler</a:t>
            </a:r>
            <a:endParaRPr lang="tr-TR" dirty="0"/>
          </a:p>
        </p:txBody>
      </p:sp>
      <p:sp>
        <p:nvSpPr>
          <p:cNvPr id="3" name="İçerik Yer Tutucusu 2"/>
          <p:cNvSpPr>
            <a:spLocks noGrp="1"/>
          </p:cNvSpPr>
          <p:nvPr>
            <p:ph idx="1"/>
          </p:nvPr>
        </p:nvSpPr>
        <p:spPr/>
        <p:txBody>
          <a:bodyPr>
            <a:normAutofit/>
          </a:bodyPr>
          <a:lstStyle/>
          <a:p>
            <a:pPr marL="0" indent="0">
              <a:buNone/>
            </a:pPr>
            <a:r>
              <a:rPr lang="tr-TR" sz="3200" dirty="0" smtClean="0"/>
              <a:t>Türk Ticaret Kanunu’ nda düzenlenmiştir.</a:t>
            </a:r>
          </a:p>
          <a:p>
            <a:pPr marL="0" indent="0">
              <a:buNone/>
            </a:pPr>
            <a:r>
              <a:rPr lang="tr-TR" sz="3200" dirty="0" smtClean="0"/>
              <a:t>Kolektif şirketler ile adi komandit şirketler şahıs şirketleri olup ortaklarının kanun karşısındaki sorumlulukları ve hakları adi ortaklara benzer.</a:t>
            </a:r>
          </a:p>
          <a:p>
            <a:pPr marL="0" indent="0">
              <a:buNone/>
            </a:pPr>
            <a:r>
              <a:rPr lang="tr-TR" sz="3200" dirty="0" smtClean="0"/>
              <a:t>Ticaret ünvanları ticaret siciline kaydedilmiştir.</a:t>
            </a:r>
          </a:p>
          <a:p>
            <a:pPr marL="0" indent="0">
              <a:buNone/>
            </a:pPr>
            <a:endParaRPr lang="tr-TR" sz="3200" dirty="0"/>
          </a:p>
        </p:txBody>
      </p:sp>
    </p:spTree>
    <p:extLst>
      <p:ext uri="{BB962C8B-B14F-4D97-AF65-F5344CB8AC3E}">
        <p14:creationId xmlns:p14="http://schemas.microsoft.com/office/powerpoint/2010/main" val="15349511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Şirketler</a:t>
            </a:r>
            <a:endParaRPr lang="tr-TR" dirty="0"/>
          </a:p>
        </p:txBody>
      </p:sp>
      <p:sp>
        <p:nvSpPr>
          <p:cNvPr id="3" name="İçerik Yer Tutucusu 2"/>
          <p:cNvSpPr>
            <a:spLocks noGrp="1"/>
          </p:cNvSpPr>
          <p:nvPr>
            <p:ph idx="1"/>
          </p:nvPr>
        </p:nvSpPr>
        <p:spPr/>
        <p:txBody>
          <a:bodyPr>
            <a:normAutofit fontScale="92500" lnSpcReduction="20000"/>
          </a:bodyPr>
          <a:lstStyle/>
          <a:p>
            <a:pPr marL="0" indent="0">
              <a:buNone/>
            </a:pPr>
            <a:r>
              <a:rPr lang="tr-TR" sz="3200" dirty="0" smtClean="0"/>
              <a:t>Adi ortaklığın daha gelişmiş şeklidir.</a:t>
            </a:r>
          </a:p>
          <a:p>
            <a:pPr marL="0" indent="0">
              <a:buNone/>
            </a:pPr>
            <a:r>
              <a:rPr lang="tr-TR" sz="3200" dirty="0" smtClean="0"/>
              <a:t>Sermaye şirketleriyse; hisseli komandit şirket, limitet şirket, anonim şirket, holding şirket ve kooperatif şirketlerdir.</a:t>
            </a:r>
          </a:p>
          <a:p>
            <a:pPr marL="0" indent="0">
              <a:buNone/>
            </a:pPr>
            <a:r>
              <a:rPr lang="tr-TR" sz="3200" dirty="0" smtClean="0">
                <a:solidFill>
                  <a:srgbClr val="FF0000"/>
                </a:solidFill>
              </a:rPr>
              <a:t>Ortaklar, yöneticiler ve sorumluluk </a:t>
            </a:r>
            <a:r>
              <a:rPr lang="tr-TR" sz="3200" dirty="0" smtClean="0"/>
              <a:t>ayrılmıştır.</a:t>
            </a:r>
          </a:p>
          <a:p>
            <a:pPr marL="0" indent="0">
              <a:buNone/>
            </a:pPr>
            <a:r>
              <a:rPr lang="tr-TR" sz="3200" dirty="0" smtClean="0"/>
              <a:t>Borçlardan doğan sorumluluk koydukları sermaye ile sınırlıdır. ortaklar hisse senetlerini almak suretiyle şirkete kolaylıkla ortak olabilirler ve haklarını başkalarına devir edebilirler.</a:t>
            </a:r>
            <a:endParaRPr lang="tr-TR" sz="3200" dirty="0"/>
          </a:p>
        </p:txBody>
      </p:sp>
    </p:spTree>
    <p:extLst>
      <p:ext uri="{BB962C8B-B14F-4D97-AF65-F5344CB8AC3E}">
        <p14:creationId xmlns:p14="http://schemas.microsoft.com/office/powerpoint/2010/main" val="13037137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Şirketler</a:t>
            </a:r>
            <a:endParaRPr lang="tr-TR" dirty="0"/>
          </a:p>
        </p:txBody>
      </p:sp>
      <p:sp>
        <p:nvSpPr>
          <p:cNvPr id="3" name="İçerik Yer Tutucusu 2"/>
          <p:cNvSpPr>
            <a:spLocks noGrp="1"/>
          </p:cNvSpPr>
          <p:nvPr>
            <p:ph idx="1"/>
          </p:nvPr>
        </p:nvSpPr>
        <p:spPr/>
        <p:txBody>
          <a:bodyPr>
            <a:normAutofit fontScale="92500" lnSpcReduction="20000"/>
          </a:bodyPr>
          <a:lstStyle/>
          <a:p>
            <a:pPr marL="0" indent="0">
              <a:buNone/>
            </a:pPr>
            <a:r>
              <a:rPr lang="tr-TR" sz="3200" dirty="0" smtClean="0"/>
              <a:t>Şirketler kurumlar vergisine tabidirler.</a:t>
            </a:r>
          </a:p>
          <a:p>
            <a:pPr marL="0" indent="0">
              <a:buNone/>
            </a:pPr>
            <a:r>
              <a:rPr lang="tr-TR" sz="3200" dirty="0" smtClean="0"/>
              <a:t>Dezavantajı kurulmaları pahalıdır, birçok hukuki kayıta tabidirler, halka açık olanlar Sermaye Piyasası Kanununa tabidirler.</a:t>
            </a:r>
          </a:p>
          <a:p>
            <a:pPr marL="0" indent="0">
              <a:buNone/>
            </a:pPr>
            <a:r>
              <a:rPr lang="tr-TR" sz="3200" dirty="0" smtClean="0"/>
              <a:t>Büyük yatırımlar bu kuruluşlar tarafından yapılmaktadır.</a:t>
            </a:r>
          </a:p>
          <a:p>
            <a:pPr marL="0" indent="0">
              <a:buNone/>
            </a:pPr>
            <a:r>
              <a:rPr lang="tr-TR" sz="3200" dirty="0" smtClean="0">
                <a:solidFill>
                  <a:srgbClr val="FF0000"/>
                </a:solidFill>
              </a:rPr>
              <a:t>Ülkemizde firmaların yaklaşık %90’ı ortaklık ve tek şahıs işletmelerinden geri kalanı ise Ticaret Kanunu’ na tabi şirketlerden oluşur.</a:t>
            </a:r>
            <a:endParaRPr lang="tr-TR" sz="3200" dirty="0">
              <a:solidFill>
                <a:srgbClr val="FF0000"/>
              </a:solidFill>
            </a:endParaRPr>
          </a:p>
        </p:txBody>
      </p:sp>
    </p:spTree>
    <p:extLst>
      <p:ext uri="{BB962C8B-B14F-4D97-AF65-F5344CB8AC3E}">
        <p14:creationId xmlns:p14="http://schemas.microsoft.com/office/powerpoint/2010/main" val="35624299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9600"/>
            <a:ext cx="8596668" cy="979170"/>
          </a:xfrm>
        </p:spPr>
        <p:txBody>
          <a:bodyPr/>
          <a:lstStyle/>
          <a:p>
            <a:r>
              <a:rPr lang="tr-TR" dirty="0" smtClean="0"/>
              <a:t>Mühendislik ekonomisi kararları</a:t>
            </a:r>
            <a:endParaRPr lang="tr-TR" dirty="0"/>
          </a:p>
        </p:txBody>
      </p:sp>
      <p:sp>
        <p:nvSpPr>
          <p:cNvPr id="3" name="İçerik Yer Tutucusu 2"/>
          <p:cNvSpPr>
            <a:spLocks noGrp="1"/>
          </p:cNvSpPr>
          <p:nvPr>
            <p:ph idx="1"/>
          </p:nvPr>
        </p:nvSpPr>
        <p:spPr/>
        <p:txBody>
          <a:bodyPr>
            <a:normAutofit fontScale="77500" lnSpcReduction="20000"/>
          </a:bodyPr>
          <a:lstStyle/>
          <a:p>
            <a:pPr marL="0" indent="0">
              <a:buNone/>
            </a:pPr>
            <a:r>
              <a:rPr lang="tr-TR" sz="3200" dirty="0" smtClean="0">
                <a:solidFill>
                  <a:schemeClr val="tx1"/>
                </a:solidFill>
              </a:rPr>
              <a:t>Mühendisler bir firmada;</a:t>
            </a:r>
          </a:p>
          <a:p>
            <a:pPr marL="0" indent="0">
              <a:buNone/>
            </a:pPr>
            <a:r>
              <a:rPr lang="tr-TR" sz="3200" dirty="0" smtClean="0">
                <a:solidFill>
                  <a:schemeClr val="tx1"/>
                </a:solidFill>
              </a:rPr>
              <a:t>Proje hazırlanması,</a:t>
            </a:r>
          </a:p>
          <a:p>
            <a:pPr marL="0" indent="0">
              <a:buNone/>
            </a:pPr>
            <a:r>
              <a:rPr lang="tr-TR" sz="3200" dirty="0" smtClean="0">
                <a:solidFill>
                  <a:schemeClr val="tx1"/>
                </a:solidFill>
              </a:rPr>
              <a:t>İmalat hattının kurulması,</a:t>
            </a:r>
          </a:p>
          <a:p>
            <a:pPr marL="0" indent="0">
              <a:buNone/>
            </a:pPr>
            <a:r>
              <a:rPr lang="tr-TR" sz="3200" dirty="0" smtClean="0">
                <a:solidFill>
                  <a:schemeClr val="tx1"/>
                </a:solidFill>
              </a:rPr>
              <a:t>Tesisin yenilenmesi,</a:t>
            </a:r>
          </a:p>
          <a:p>
            <a:pPr marL="0" indent="0">
              <a:buNone/>
            </a:pPr>
            <a:r>
              <a:rPr lang="tr-TR" sz="3200" dirty="0" smtClean="0">
                <a:solidFill>
                  <a:schemeClr val="tx1"/>
                </a:solidFill>
              </a:rPr>
              <a:t>Otomasyon,</a:t>
            </a:r>
          </a:p>
          <a:p>
            <a:pPr marL="0" indent="0">
              <a:buNone/>
            </a:pPr>
            <a:r>
              <a:rPr lang="tr-TR" sz="3200" dirty="0" smtClean="0">
                <a:solidFill>
                  <a:schemeClr val="tx1"/>
                </a:solidFill>
              </a:rPr>
              <a:t>Verimlilik çalışmaları,</a:t>
            </a:r>
          </a:p>
          <a:p>
            <a:pPr marL="0" indent="0">
              <a:buNone/>
            </a:pPr>
            <a:r>
              <a:rPr lang="tr-TR" sz="3200" dirty="0" smtClean="0">
                <a:solidFill>
                  <a:schemeClr val="tx1"/>
                </a:solidFill>
              </a:rPr>
              <a:t>Ar-ge hizmetleri,</a:t>
            </a:r>
          </a:p>
          <a:p>
            <a:pPr marL="0" indent="0">
              <a:buNone/>
            </a:pPr>
            <a:r>
              <a:rPr lang="tr-TR" sz="3200" dirty="0" smtClean="0">
                <a:solidFill>
                  <a:schemeClr val="tx1"/>
                </a:solidFill>
              </a:rPr>
              <a:t>Pazarlama</a:t>
            </a:r>
          </a:p>
          <a:p>
            <a:pPr marL="0" indent="0">
              <a:buNone/>
            </a:pPr>
            <a:r>
              <a:rPr lang="tr-TR" sz="3200" dirty="0" smtClean="0">
                <a:solidFill>
                  <a:schemeClr val="tx1"/>
                </a:solidFill>
              </a:rPr>
              <a:t>finans</a:t>
            </a:r>
            <a:endParaRPr lang="tr-TR" sz="3200" dirty="0">
              <a:solidFill>
                <a:schemeClr val="tx1"/>
              </a:solidFill>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29850" y="215900"/>
            <a:ext cx="1962150" cy="1714500"/>
          </a:xfrm>
          <a:prstGeom prst="rect">
            <a:avLst/>
          </a:prstGeom>
        </p:spPr>
      </p:pic>
    </p:spTree>
    <p:extLst>
      <p:ext uri="{BB962C8B-B14F-4D97-AF65-F5344CB8AC3E}">
        <p14:creationId xmlns:p14="http://schemas.microsoft.com/office/powerpoint/2010/main" val="40878771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9600"/>
            <a:ext cx="8596668" cy="979170"/>
          </a:xfrm>
        </p:spPr>
        <p:txBody>
          <a:bodyPr/>
          <a:lstStyle/>
          <a:p>
            <a:r>
              <a:rPr lang="tr-TR" dirty="0" smtClean="0"/>
              <a:t>Mühendislik ekonomisi kararları</a:t>
            </a:r>
            <a:endParaRPr lang="tr-TR" dirty="0"/>
          </a:p>
        </p:txBody>
      </p:sp>
      <p:sp>
        <p:nvSpPr>
          <p:cNvPr id="3" name="İçerik Yer Tutucusu 2"/>
          <p:cNvSpPr>
            <a:spLocks noGrp="1"/>
          </p:cNvSpPr>
          <p:nvPr>
            <p:ph idx="1"/>
          </p:nvPr>
        </p:nvSpPr>
        <p:spPr/>
        <p:txBody>
          <a:bodyPr>
            <a:normAutofit/>
          </a:bodyPr>
          <a:lstStyle/>
          <a:p>
            <a:pPr marL="0" indent="0">
              <a:buNone/>
            </a:pPr>
            <a:r>
              <a:rPr lang="tr-TR" sz="3200" dirty="0" smtClean="0">
                <a:solidFill>
                  <a:schemeClr val="tx1"/>
                </a:solidFill>
              </a:rPr>
              <a:t>Üretimle ilgili kararların %80-90 ı mühendislik kararlarını gerektirir.</a:t>
            </a:r>
          </a:p>
          <a:p>
            <a:pPr marL="0" indent="0">
              <a:buNone/>
            </a:pPr>
            <a:endParaRPr lang="tr-TR" sz="3200" dirty="0">
              <a:solidFill>
                <a:schemeClr val="tx1"/>
              </a:solidFill>
            </a:endParaRPr>
          </a:p>
          <a:p>
            <a:pPr marL="0" indent="0">
              <a:buNone/>
            </a:pPr>
            <a:r>
              <a:rPr lang="tr-TR" sz="3200" dirty="0" smtClean="0">
                <a:solidFill>
                  <a:schemeClr val="tx1"/>
                </a:solidFill>
              </a:rPr>
              <a:t>Ekonomik davranmaktan kasıt; aynı görevi görecek muhtelif alternatifler arasından en ekonomik olanının veya verimli olanın seçilmesidir.</a:t>
            </a:r>
          </a:p>
          <a:p>
            <a:pPr marL="0" indent="0">
              <a:buNone/>
            </a:pPr>
            <a:endParaRPr lang="tr-TR" sz="3200" dirty="0">
              <a:solidFill>
                <a:schemeClr val="tx1"/>
              </a:solidFill>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29850" y="215900"/>
            <a:ext cx="1962150" cy="1714500"/>
          </a:xfrm>
          <a:prstGeom prst="rect">
            <a:avLst/>
          </a:prstGeom>
        </p:spPr>
      </p:pic>
    </p:spTree>
    <p:extLst>
      <p:ext uri="{BB962C8B-B14F-4D97-AF65-F5344CB8AC3E}">
        <p14:creationId xmlns:p14="http://schemas.microsoft.com/office/powerpoint/2010/main" val="14293707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Büyük Ölçekli Mühendislik Projeleri</a:t>
            </a:r>
            <a:endParaRPr lang="tr-TR" dirty="0"/>
          </a:p>
        </p:txBody>
      </p:sp>
      <p:sp>
        <p:nvSpPr>
          <p:cNvPr id="3" name="İçerik Yer Tutucusu 2"/>
          <p:cNvSpPr>
            <a:spLocks noGrp="1"/>
          </p:cNvSpPr>
          <p:nvPr>
            <p:ph idx="1"/>
          </p:nvPr>
        </p:nvSpPr>
        <p:spPr/>
        <p:txBody>
          <a:bodyPr>
            <a:normAutofit/>
          </a:bodyPr>
          <a:lstStyle/>
          <a:p>
            <a:pPr marL="0" indent="0">
              <a:buNone/>
            </a:pPr>
            <a:r>
              <a:rPr lang="tr-TR" sz="3200" dirty="0" smtClean="0">
                <a:solidFill>
                  <a:schemeClr val="tx1"/>
                </a:solidFill>
              </a:rPr>
              <a:t>Üretimle ilgili yeni fabrikaların kurulmasından bunların üretime geçmelerine kadar olan süreç büyük ölçekli mühendislik projelerini kapsar. Yeni bir ürünü geliştirme projeleri de bu gruptadır.</a:t>
            </a:r>
            <a:endParaRPr lang="tr-TR" sz="3200" dirty="0">
              <a:solidFill>
                <a:schemeClr val="tx1"/>
              </a:solidFill>
            </a:endParaRPr>
          </a:p>
        </p:txBody>
      </p:sp>
    </p:spTree>
    <p:extLst>
      <p:ext uri="{BB962C8B-B14F-4D97-AF65-F5344CB8AC3E}">
        <p14:creationId xmlns:p14="http://schemas.microsoft.com/office/powerpoint/2010/main" val="35902042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Büyük Ölçekli Mühendislik Projeleri</a:t>
            </a:r>
            <a:endParaRPr lang="tr-TR" dirty="0"/>
          </a:p>
        </p:txBody>
      </p:sp>
      <p:sp>
        <p:nvSpPr>
          <p:cNvPr id="3" name="İçerik Yer Tutucusu 2"/>
          <p:cNvSpPr>
            <a:spLocks noGrp="1"/>
          </p:cNvSpPr>
          <p:nvPr>
            <p:ph idx="1"/>
          </p:nvPr>
        </p:nvSpPr>
        <p:spPr/>
        <p:txBody>
          <a:bodyPr>
            <a:normAutofit/>
          </a:bodyPr>
          <a:lstStyle/>
          <a:p>
            <a:pPr marL="0" indent="0">
              <a:buNone/>
            </a:pPr>
            <a:r>
              <a:rPr lang="tr-TR" sz="3200" dirty="0" smtClean="0">
                <a:solidFill>
                  <a:schemeClr val="tx1"/>
                </a:solidFill>
              </a:rPr>
              <a:t>Pazarlama araştırma bölümü; rakiplerinin mamullerinin durumunu, piyasada tüketicilerin isteklerini, piyasanın eğilimini ve doğabilecek ihtiyaçları göz önüne alarak bir yeni mamul dizaynını Ar-Ge bölümünden ister.</a:t>
            </a:r>
            <a:endParaRPr lang="tr-TR" sz="3200" dirty="0">
              <a:solidFill>
                <a:schemeClr val="tx1"/>
              </a:solidFill>
            </a:endParaRPr>
          </a:p>
        </p:txBody>
      </p:sp>
    </p:spTree>
    <p:extLst>
      <p:ext uri="{BB962C8B-B14F-4D97-AF65-F5344CB8AC3E}">
        <p14:creationId xmlns:p14="http://schemas.microsoft.com/office/powerpoint/2010/main" val="23803596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711783" y="1449190"/>
            <a:ext cx="7766936" cy="1646302"/>
          </a:xfrm>
        </p:spPr>
        <p:txBody>
          <a:bodyPr/>
          <a:lstStyle/>
          <a:p>
            <a:pPr algn="ctr"/>
            <a:r>
              <a:rPr lang="tr-TR" dirty="0" smtClean="0"/>
              <a:t> </a:t>
            </a:r>
            <a:r>
              <a:rPr lang="tr-TR" dirty="0" smtClean="0"/>
              <a:t/>
            </a:r>
            <a:br>
              <a:rPr lang="tr-TR" dirty="0" smtClean="0"/>
            </a:br>
            <a:r>
              <a:rPr lang="tr-TR" dirty="0" smtClean="0"/>
              <a:t>EKONOMİK KARARLAR</a:t>
            </a:r>
            <a:endParaRPr lang="tr-TR" dirty="0"/>
          </a:p>
        </p:txBody>
      </p:sp>
      <p:sp>
        <p:nvSpPr>
          <p:cNvPr id="3" name="Alt Başlık 2"/>
          <p:cNvSpPr>
            <a:spLocks noGrp="1"/>
          </p:cNvSpPr>
          <p:nvPr>
            <p:ph type="subTitle" idx="1"/>
          </p:nvPr>
        </p:nvSpPr>
        <p:spPr/>
        <p:txBody>
          <a:bodyPr>
            <a:normAutofit fontScale="40000" lnSpcReduction="20000"/>
          </a:bodyPr>
          <a:lstStyle/>
          <a:p>
            <a:pPr algn="ctr"/>
            <a:r>
              <a:rPr lang="tr-TR" sz="4500" dirty="0" smtClean="0"/>
              <a:t>Yrd. Doç. Dr. Çetin GENÇER</a:t>
            </a:r>
          </a:p>
          <a:p>
            <a:endParaRPr lang="tr-TR" dirty="0"/>
          </a:p>
          <a:p>
            <a:endParaRPr lang="tr-TR" dirty="0" smtClean="0"/>
          </a:p>
          <a:p>
            <a:pPr algn="ctr"/>
            <a:r>
              <a:rPr lang="tr-TR" sz="3800" dirty="0" smtClean="0"/>
              <a:t>2015</a:t>
            </a:r>
            <a:endParaRPr lang="tr-TR" sz="3800" dirty="0"/>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39013" y="0"/>
            <a:ext cx="1752987" cy="2549150"/>
          </a:xfrm>
          <a:prstGeom prst="rect">
            <a:avLst/>
          </a:prstGeom>
        </p:spPr>
      </p:pic>
    </p:spTree>
    <p:extLst>
      <p:ext uri="{BB962C8B-B14F-4D97-AF65-F5344CB8AC3E}">
        <p14:creationId xmlns:p14="http://schemas.microsoft.com/office/powerpoint/2010/main" val="2936954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Büyük Ölçekli Mühendislik Projeleri</a:t>
            </a:r>
            <a:endParaRPr lang="tr-TR" dirty="0"/>
          </a:p>
        </p:txBody>
      </p:sp>
      <p:sp>
        <p:nvSpPr>
          <p:cNvPr id="3" name="İçerik Yer Tutucusu 2"/>
          <p:cNvSpPr>
            <a:spLocks noGrp="1"/>
          </p:cNvSpPr>
          <p:nvPr>
            <p:ph idx="1"/>
          </p:nvPr>
        </p:nvSpPr>
        <p:spPr/>
        <p:txBody>
          <a:bodyPr>
            <a:normAutofit/>
          </a:bodyPr>
          <a:lstStyle/>
          <a:p>
            <a:pPr marL="0" indent="0">
              <a:buNone/>
            </a:pPr>
            <a:r>
              <a:rPr lang="tr-TR" sz="3200" dirty="0" smtClean="0">
                <a:solidFill>
                  <a:schemeClr val="tx1"/>
                </a:solidFill>
              </a:rPr>
              <a:t>Ar-Ge bölümü mamulü tasarlar ve piyasada test eder. Kabul gören mamul için üretim hattı kurulur. Büyük firmaların çoğunluğu hasılatlarının %1 ile %10’ u arasında bir rakamı Ar-Ge projelerine ayırır.</a:t>
            </a:r>
            <a:endParaRPr lang="tr-TR" sz="3200" dirty="0">
              <a:solidFill>
                <a:schemeClr val="tx1"/>
              </a:solidFill>
            </a:endParaRPr>
          </a:p>
        </p:txBody>
      </p:sp>
    </p:spTree>
    <p:extLst>
      <p:ext uri="{BB962C8B-B14F-4D97-AF65-F5344CB8AC3E}">
        <p14:creationId xmlns:p14="http://schemas.microsoft.com/office/powerpoint/2010/main" val="666656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Büyük Ölçekli Mühendislik Projeleri</a:t>
            </a:r>
            <a:endParaRPr lang="tr-TR" dirty="0"/>
          </a:p>
        </p:txBody>
      </p:sp>
      <p:sp>
        <p:nvSpPr>
          <p:cNvPr id="3" name="İçerik Yer Tutucusu 2"/>
          <p:cNvSpPr>
            <a:spLocks noGrp="1"/>
          </p:cNvSpPr>
          <p:nvPr>
            <p:ph idx="1"/>
          </p:nvPr>
        </p:nvSpPr>
        <p:spPr/>
        <p:txBody>
          <a:bodyPr>
            <a:normAutofit lnSpcReduction="10000"/>
          </a:bodyPr>
          <a:lstStyle/>
          <a:p>
            <a:pPr marL="0" indent="0">
              <a:buNone/>
            </a:pPr>
            <a:r>
              <a:rPr lang="tr-TR" sz="3200" dirty="0" smtClean="0">
                <a:solidFill>
                  <a:schemeClr val="tx1"/>
                </a:solidFill>
              </a:rPr>
              <a:t>Ar-Ge bölümünde projeler şu şekilde sınıflanır;</a:t>
            </a:r>
          </a:p>
          <a:p>
            <a:pPr marL="0" indent="0">
              <a:buNone/>
            </a:pPr>
            <a:r>
              <a:rPr lang="tr-TR" sz="3200" dirty="0" smtClean="0">
                <a:solidFill>
                  <a:schemeClr val="tx1"/>
                </a:solidFill>
              </a:rPr>
              <a:t>1- Makine-teçhizat ve üretim prosesi seçimi,</a:t>
            </a:r>
          </a:p>
          <a:p>
            <a:pPr marL="0" indent="0">
              <a:buNone/>
            </a:pPr>
            <a:r>
              <a:rPr lang="tr-TR" sz="3200" dirty="0">
                <a:solidFill>
                  <a:schemeClr val="tx1"/>
                </a:solidFill>
              </a:rPr>
              <a:t>2- </a:t>
            </a:r>
            <a:r>
              <a:rPr lang="tr-TR" sz="3200" dirty="0" smtClean="0">
                <a:solidFill>
                  <a:schemeClr val="tx1"/>
                </a:solidFill>
              </a:rPr>
              <a:t>Makine-teçhizat yenileme,</a:t>
            </a:r>
          </a:p>
          <a:p>
            <a:pPr marL="0" indent="0">
              <a:buNone/>
            </a:pPr>
            <a:r>
              <a:rPr lang="tr-TR" sz="3200" dirty="0" smtClean="0">
                <a:solidFill>
                  <a:schemeClr val="tx1"/>
                </a:solidFill>
              </a:rPr>
              <a:t>3- Yeni ürün geliştirme ve kapasite artırımı</a:t>
            </a:r>
          </a:p>
          <a:p>
            <a:pPr marL="0" indent="0">
              <a:buNone/>
            </a:pPr>
            <a:r>
              <a:rPr lang="tr-TR" sz="3200" dirty="0" smtClean="0">
                <a:solidFill>
                  <a:schemeClr val="tx1"/>
                </a:solidFill>
              </a:rPr>
              <a:t>4- Maliyetleri azaltma</a:t>
            </a:r>
          </a:p>
          <a:p>
            <a:pPr marL="0" indent="0">
              <a:buNone/>
            </a:pPr>
            <a:r>
              <a:rPr lang="tr-TR" sz="3200" dirty="0" smtClean="0">
                <a:solidFill>
                  <a:schemeClr val="tx1"/>
                </a:solidFill>
              </a:rPr>
              <a:t>5- Servis geliştirme projeleri</a:t>
            </a:r>
            <a:endParaRPr lang="tr-TR" sz="3200" dirty="0">
              <a:solidFill>
                <a:schemeClr val="tx1"/>
              </a:solidFill>
            </a:endParaRPr>
          </a:p>
        </p:txBody>
      </p:sp>
    </p:spTree>
    <p:extLst>
      <p:ext uri="{BB962C8B-B14F-4D97-AF65-F5344CB8AC3E}">
        <p14:creationId xmlns:p14="http://schemas.microsoft.com/office/powerpoint/2010/main" val="38273171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7334" y="275423"/>
            <a:ext cx="8596668" cy="5765940"/>
          </a:xfrm>
        </p:spPr>
        <p:txBody>
          <a:bodyPr>
            <a:normAutofit/>
          </a:bodyPr>
          <a:lstStyle/>
          <a:p>
            <a:pPr marL="0" indent="0">
              <a:buNone/>
            </a:pPr>
            <a:r>
              <a:rPr lang="tr-TR" sz="3200" dirty="0" smtClean="0">
                <a:solidFill>
                  <a:srgbClr val="FF0000"/>
                </a:solidFill>
              </a:rPr>
              <a:t>Maliyet-Hacim-Kâr İlişkileri</a:t>
            </a:r>
          </a:p>
          <a:p>
            <a:pPr marL="0" indent="0">
              <a:buNone/>
            </a:pPr>
            <a:r>
              <a:rPr lang="tr-TR" sz="3200" dirty="0" smtClean="0">
                <a:solidFill>
                  <a:schemeClr val="tx1"/>
                </a:solidFill>
              </a:rPr>
              <a:t>Bir firmada amaç, firma kârının maksimizasyonudur. Kâr faktörü fiyatın, maliyetin ve miktarın fonksiyonudur.</a:t>
            </a:r>
          </a:p>
          <a:p>
            <a:pPr marL="0" indent="0">
              <a:buNone/>
            </a:pPr>
            <a:r>
              <a:rPr lang="tr-TR" sz="3200" dirty="0" smtClean="0">
                <a:solidFill>
                  <a:schemeClr val="tx1"/>
                </a:solidFill>
              </a:rPr>
              <a:t>Kâr=f(fiyat, maliyet, miktar)</a:t>
            </a:r>
          </a:p>
          <a:p>
            <a:pPr marL="0" indent="0">
              <a:buNone/>
            </a:pPr>
            <a:r>
              <a:rPr lang="tr-TR" sz="3200" dirty="0" smtClean="0">
                <a:solidFill>
                  <a:srgbClr val="FF0000"/>
                </a:solidFill>
              </a:rPr>
              <a:t>K=PQ-(S+DQ)</a:t>
            </a:r>
          </a:p>
          <a:p>
            <a:pPr marL="0" indent="0">
              <a:buNone/>
            </a:pPr>
            <a:r>
              <a:rPr lang="tr-TR" sz="3200" dirty="0">
                <a:solidFill>
                  <a:schemeClr val="tx1"/>
                </a:solidFill>
              </a:rPr>
              <a:t>K </a:t>
            </a:r>
            <a:r>
              <a:rPr lang="tr-TR" sz="3200" dirty="0" smtClean="0">
                <a:solidFill>
                  <a:schemeClr val="tx1"/>
                </a:solidFill>
              </a:rPr>
              <a:t>kârı, P birim fiyatı, Q satış miktarını, S sabit giderleri ve D birim başına değişken giderleri göstermektedir.</a:t>
            </a:r>
            <a:endParaRPr lang="tr-TR" sz="3200" dirty="0">
              <a:solidFill>
                <a:schemeClr val="tx1"/>
              </a:solidFill>
            </a:endParaRPr>
          </a:p>
        </p:txBody>
      </p:sp>
    </p:spTree>
    <p:extLst>
      <p:ext uri="{BB962C8B-B14F-4D97-AF65-F5344CB8AC3E}">
        <p14:creationId xmlns:p14="http://schemas.microsoft.com/office/powerpoint/2010/main" val="377083261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7334" y="275423"/>
            <a:ext cx="8596668" cy="5765940"/>
          </a:xfrm>
        </p:spPr>
        <p:txBody>
          <a:bodyPr>
            <a:normAutofit fontScale="85000" lnSpcReduction="10000"/>
          </a:bodyPr>
          <a:lstStyle/>
          <a:p>
            <a:pPr marL="0" indent="0">
              <a:buNone/>
            </a:pPr>
            <a:r>
              <a:rPr lang="tr-TR" sz="3200" dirty="0" smtClean="0">
                <a:solidFill>
                  <a:srgbClr val="FF0000"/>
                </a:solidFill>
              </a:rPr>
              <a:t>Maliyet-Hacim-Kâr İlişkileri</a:t>
            </a:r>
          </a:p>
          <a:p>
            <a:pPr marL="0" indent="0">
              <a:buNone/>
            </a:pPr>
            <a:r>
              <a:rPr lang="tr-TR" sz="3200" dirty="0" smtClean="0">
                <a:solidFill>
                  <a:srgbClr val="FF0000"/>
                </a:solidFill>
              </a:rPr>
              <a:t>Örnek: </a:t>
            </a:r>
            <a:r>
              <a:rPr lang="tr-TR" sz="3200" dirty="0" smtClean="0">
                <a:solidFill>
                  <a:schemeClr val="tx1"/>
                </a:solidFill>
              </a:rPr>
              <a:t>moda ayakkabı şirketinin üretim dönemi ile ilgili sabit giderleri 500.000 lira, birim ayakkabı için değişken gider 24,00 lira ve bir ayakkabının satış tutarı 40,00 liradır. Şirket bu sezon 50.000 ayakkabı üretip satmak istemektedir. Bu </a:t>
            </a:r>
            <a:r>
              <a:rPr lang="tr-TR" sz="3200" dirty="0">
                <a:solidFill>
                  <a:schemeClr val="tx1"/>
                </a:solidFill>
              </a:rPr>
              <a:t>durumda brüt </a:t>
            </a:r>
            <a:r>
              <a:rPr lang="tr-TR" sz="3200" dirty="0" smtClean="0">
                <a:solidFill>
                  <a:schemeClr val="tx1"/>
                </a:solidFill>
              </a:rPr>
              <a:t>kârı ne olur? Satışları 20.000 ve 60.000 gerçekleşseydi kârı ne olurdu?</a:t>
            </a:r>
          </a:p>
          <a:p>
            <a:pPr marL="0" indent="0">
              <a:buNone/>
            </a:pPr>
            <a:r>
              <a:rPr lang="tr-TR" sz="3200" dirty="0">
                <a:solidFill>
                  <a:srgbClr val="FF0000"/>
                </a:solidFill>
              </a:rPr>
              <a:t>K=PQ-(S+DQ</a:t>
            </a:r>
            <a:r>
              <a:rPr lang="tr-TR" sz="3200" dirty="0" smtClean="0">
                <a:solidFill>
                  <a:srgbClr val="FF0000"/>
                </a:solidFill>
              </a:rPr>
              <a:t>)</a:t>
            </a:r>
          </a:p>
          <a:p>
            <a:pPr marL="0" indent="0">
              <a:buNone/>
            </a:pPr>
            <a:r>
              <a:rPr lang="tr-TR" sz="3200" dirty="0" smtClean="0">
                <a:solidFill>
                  <a:schemeClr val="tx1"/>
                </a:solidFill>
              </a:rPr>
              <a:t>K= 40*50.000-(500.000+24*50.000) </a:t>
            </a:r>
          </a:p>
          <a:p>
            <a:pPr marL="0" indent="0">
              <a:buNone/>
            </a:pPr>
            <a:r>
              <a:rPr lang="tr-TR" sz="3200" dirty="0" smtClean="0">
                <a:solidFill>
                  <a:schemeClr val="tx1"/>
                </a:solidFill>
              </a:rPr>
              <a:t>K=300.000 lira</a:t>
            </a:r>
          </a:p>
          <a:p>
            <a:pPr marL="0" indent="0">
              <a:buNone/>
            </a:pPr>
            <a:r>
              <a:rPr lang="tr-TR" sz="3200" dirty="0" smtClean="0">
                <a:solidFill>
                  <a:schemeClr val="tx1"/>
                </a:solidFill>
              </a:rPr>
              <a:t>20 bin ayakkabıda 180 bin lira zararda olurdu.</a:t>
            </a:r>
          </a:p>
          <a:p>
            <a:pPr marL="0" indent="0">
              <a:buNone/>
            </a:pPr>
            <a:r>
              <a:rPr lang="tr-TR" sz="3200" dirty="0" smtClean="0">
                <a:solidFill>
                  <a:schemeClr val="tx1"/>
                </a:solidFill>
              </a:rPr>
              <a:t>60 bin ayakkabıda kâr 460 bin liraya yükselirdi.</a:t>
            </a:r>
            <a:endParaRPr lang="tr-TR" sz="3200" dirty="0">
              <a:solidFill>
                <a:srgbClr val="FF0000"/>
              </a:solidFill>
            </a:endParaRPr>
          </a:p>
          <a:p>
            <a:pPr marL="0" indent="0">
              <a:buNone/>
            </a:pPr>
            <a:endParaRPr lang="tr-TR" sz="3200" dirty="0">
              <a:solidFill>
                <a:schemeClr val="tx1"/>
              </a:solidFill>
            </a:endParaRPr>
          </a:p>
          <a:p>
            <a:pPr marL="0" indent="0">
              <a:buNone/>
            </a:pPr>
            <a:endParaRPr lang="tr-TR" sz="3200" dirty="0" smtClean="0">
              <a:solidFill>
                <a:schemeClr val="tx1"/>
              </a:solidFill>
            </a:endParaRPr>
          </a:p>
        </p:txBody>
      </p:sp>
    </p:spTree>
    <p:extLst>
      <p:ext uri="{BB962C8B-B14F-4D97-AF65-F5344CB8AC3E}">
        <p14:creationId xmlns:p14="http://schemas.microsoft.com/office/powerpoint/2010/main" val="265296658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7334" y="275423"/>
            <a:ext cx="8596668" cy="5765940"/>
          </a:xfrm>
        </p:spPr>
        <p:txBody>
          <a:bodyPr>
            <a:normAutofit lnSpcReduction="10000"/>
          </a:bodyPr>
          <a:lstStyle/>
          <a:p>
            <a:pPr marL="0" indent="0">
              <a:buNone/>
            </a:pPr>
            <a:r>
              <a:rPr lang="tr-TR" sz="3200" dirty="0" smtClean="0">
                <a:solidFill>
                  <a:srgbClr val="FF0000"/>
                </a:solidFill>
              </a:rPr>
              <a:t>Maliyet-Hacim-Kâr İlişkileri</a:t>
            </a:r>
          </a:p>
          <a:p>
            <a:pPr marL="0" indent="0">
              <a:buNone/>
            </a:pPr>
            <a:r>
              <a:rPr lang="tr-TR" sz="3200" dirty="0" smtClean="0">
                <a:solidFill>
                  <a:schemeClr val="tx1"/>
                </a:solidFill>
              </a:rPr>
              <a:t>Bir firmanın üretim hacminin değişmesi birim başına maliyetlerinin değişmesine sebep olur. Firmada meydana gelen maliyetler şunlardır;</a:t>
            </a:r>
          </a:p>
          <a:p>
            <a:pPr marL="0" indent="0">
              <a:buNone/>
            </a:pPr>
            <a:r>
              <a:rPr lang="tr-TR" sz="3200" dirty="0" smtClean="0">
                <a:solidFill>
                  <a:srgbClr val="00B050"/>
                </a:solidFill>
              </a:rPr>
              <a:t>Sabit maliyetler;</a:t>
            </a:r>
          </a:p>
          <a:p>
            <a:pPr marL="0" indent="0">
              <a:buNone/>
            </a:pPr>
            <a:r>
              <a:rPr lang="tr-TR" sz="3200" dirty="0" smtClean="0">
                <a:solidFill>
                  <a:schemeClr val="tx1"/>
                </a:solidFill>
              </a:rPr>
              <a:t>Üretime bağlı olmaksızın meydana gelen ve üretim olsa da olmasa da değişmeyen giderlerdir.</a:t>
            </a:r>
          </a:p>
          <a:p>
            <a:pPr marL="0" indent="0">
              <a:buNone/>
            </a:pPr>
            <a:r>
              <a:rPr lang="tr-TR" sz="3200" dirty="0" smtClean="0">
                <a:solidFill>
                  <a:srgbClr val="00B050"/>
                </a:solidFill>
              </a:rPr>
              <a:t>Değişken maliyetler;</a:t>
            </a:r>
          </a:p>
          <a:p>
            <a:pPr marL="0" indent="0">
              <a:buNone/>
            </a:pPr>
            <a:r>
              <a:rPr lang="tr-TR" sz="3200" dirty="0" smtClean="0">
                <a:solidFill>
                  <a:schemeClr val="tx1"/>
                </a:solidFill>
              </a:rPr>
              <a:t>Üretimle artan veya azalan, üretim olmadığı zaman olmayan giderlerdir.</a:t>
            </a:r>
          </a:p>
        </p:txBody>
      </p:sp>
    </p:spTree>
    <p:extLst>
      <p:ext uri="{BB962C8B-B14F-4D97-AF65-F5344CB8AC3E}">
        <p14:creationId xmlns:p14="http://schemas.microsoft.com/office/powerpoint/2010/main" val="36069053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7334" y="275423"/>
            <a:ext cx="8596668" cy="5765940"/>
          </a:xfrm>
        </p:spPr>
        <p:txBody>
          <a:bodyPr>
            <a:normAutofit lnSpcReduction="10000"/>
          </a:bodyPr>
          <a:lstStyle/>
          <a:p>
            <a:pPr marL="0" indent="0">
              <a:buNone/>
            </a:pPr>
            <a:r>
              <a:rPr lang="tr-TR" sz="3200" dirty="0" smtClean="0">
                <a:solidFill>
                  <a:srgbClr val="00B050"/>
                </a:solidFill>
              </a:rPr>
              <a:t>Toplam maliyetler;</a:t>
            </a:r>
          </a:p>
          <a:p>
            <a:pPr marL="0" indent="0">
              <a:buNone/>
            </a:pPr>
            <a:r>
              <a:rPr lang="tr-TR" sz="3200" dirty="0" smtClean="0">
                <a:solidFill>
                  <a:srgbClr val="FF0000"/>
                </a:solidFill>
              </a:rPr>
              <a:t>TM=S+DQ</a:t>
            </a:r>
          </a:p>
          <a:p>
            <a:pPr marL="0" indent="0">
              <a:buNone/>
            </a:pPr>
            <a:r>
              <a:rPr lang="tr-TR" sz="3200" dirty="0" smtClean="0">
                <a:solidFill>
                  <a:srgbClr val="00B050"/>
                </a:solidFill>
              </a:rPr>
              <a:t>Ortalama birim maliyet;</a:t>
            </a:r>
          </a:p>
          <a:p>
            <a:pPr marL="0" indent="0">
              <a:buNone/>
            </a:pPr>
            <a:r>
              <a:rPr lang="tr-TR" sz="3200" dirty="0" err="1">
                <a:solidFill>
                  <a:srgbClr val="FF0000"/>
                </a:solidFill>
              </a:rPr>
              <a:t>B</a:t>
            </a:r>
            <a:r>
              <a:rPr lang="tr-TR" sz="3200" dirty="0" err="1" smtClean="0">
                <a:solidFill>
                  <a:srgbClr val="FF0000"/>
                </a:solidFill>
              </a:rPr>
              <a:t>rM</a:t>
            </a:r>
            <a:r>
              <a:rPr lang="tr-TR" sz="3200" dirty="0" smtClean="0">
                <a:solidFill>
                  <a:srgbClr val="FF0000"/>
                </a:solidFill>
              </a:rPr>
              <a:t>= TM/Q</a:t>
            </a:r>
          </a:p>
          <a:p>
            <a:pPr marL="0" indent="0">
              <a:buNone/>
            </a:pPr>
            <a:r>
              <a:rPr lang="tr-TR" sz="3200" dirty="0" smtClean="0">
                <a:solidFill>
                  <a:schemeClr val="tx1"/>
                </a:solidFill>
              </a:rPr>
              <a:t>Q üretilen birim sayısı</a:t>
            </a:r>
          </a:p>
          <a:p>
            <a:pPr marL="0" indent="0">
              <a:buNone/>
            </a:pPr>
            <a:r>
              <a:rPr lang="tr-TR" sz="3200" dirty="0" smtClean="0">
                <a:solidFill>
                  <a:srgbClr val="00B050"/>
                </a:solidFill>
              </a:rPr>
              <a:t>Marjinal maliyet;</a:t>
            </a:r>
          </a:p>
          <a:p>
            <a:pPr marL="0" indent="0">
              <a:buNone/>
            </a:pPr>
            <a:r>
              <a:rPr lang="tr-TR" sz="3200" dirty="0" smtClean="0">
                <a:solidFill>
                  <a:schemeClr val="tx1"/>
                </a:solidFill>
              </a:rPr>
              <a:t>Üretime ilave edilen son birimin maliyetidir.</a:t>
            </a:r>
          </a:p>
          <a:p>
            <a:pPr marL="0" indent="0">
              <a:buNone/>
            </a:pPr>
            <a:r>
              <a:rPr lang="tr-TR" sz="3200" dirty="0" smtClean="0">
                <a:solidFill>
                  <a:srgbClr val="FF0000"/>
                </a:solidFill>
              </a:rPr>
              <a:t>MM=∆</a:t>
            </a:r>
            <a:r>
              <a:rPr lang="tr-TR" sz="3200" dirty="0">
                <a:solidFill>
                  <a:srgbClr val="FF0000"/>
                </a:solidFill>
              </a:rPr>
              <a:t>S+ </a:t>
            </a:r>
            <a:r>
              <a:rPr lang="tr-TR" sz="3200" dirty="0" smtClean="0">
                <a:solidFill>
                  <a:srgbClr val="FF0000"/>
                </a:solidFill>
              </a:rPr>
              <a:t>∆DQ</a:t>
            </a:r>
          </a:p>
          <a:p>
            <a:pPr marL="0" indent="0">
              <a:buNone/>
            </a:pPr>
            <a:r>
              <a:rPr lang="tr-TR" sz="3200" dirty="0" smtClean="0">
                <a:solidFill>
                  <a:schemeClr val="tx1"/>
                </a:solidFill>
              </a:rPr>
              <a:t>∆S marjinal sabit maliyetler, </a:t>
            </a:r>
          </a:p>
          <a:p>
            <a:pPr marL="0" indent="0">
              <a:buNone/>
            </a:pPr>
            <a:r>
              <a:rPr lang="tr-TR" sz="3200" dirty="0">
                <a:solidFill>
                  <a:schemeClr val="tx1"/>
                </a:solidFill>
              </a:rPr>
              <a:t>∆</a:t>
            </a:r>
            <a:r>
              <a:rPr lang="tr-TR" sz="3200" dirty="0" smtClean="0">
                <a:solidFill>
                  <a:schemeClr val="tx1"/>
                </a:solidFill>
              </a:rPr>
              <a:t>DQ</a:t>
            </a:r>
            <a:r>
              <a:rPr lang="tr-TR" sz="3200" dirty="0">
                <a:solidFill>
                  <a:schemeClr val="tx1"/>
                </a:solidFill>
              </a:rPr>
              <a:t> marjinal </a:t>
            </a:r>
            <a:r>
              <a:rPr lang="tr-TR" sz="3200" dirty="0" smtClean="0">
                <a:solidFill>
                  <a:schemeClr val="tx1"/>
                </a:solidFill>
              </a:rPr>
              <a:t>değişken maliyetler </a:t>
            </a:r>
            <a:endParaRPr lang="tr-TR" sz="3200" dirty="0">
              <a:solidFill>
                <a:schemeClr val="tx1"/>
              </a:solidFill>
            </a:endParaRPr>
          </a:p>
          <a:p>
            <a:pPr marL="0" indent="0">
              <a:buNone/>
            </a:pPr>
            <a:endParaRPr lang="tr-TR" sz="3200" dirty="0" smtClean="0">
              <a:solidFill>
                <a:schemeClr val="tx1"/>
              </a:solidFill>
            </a:endParaRPr>
          </a:p>
        </p:txBody>
      </p:sp>
    </p:spTree>
    <p:extLst>
      <p:ext uri="{BB962C8B-B14F-4D97-AF65-F5344CB8AC3E}">
        <p14:creationId xmlns:p14="http://schemas.microsoft.com/office/powerpoint/2010/main" val="343532859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7334" y="275423"/>
            <a:ext cx="8596668" cy="5765940"/>
          </a:xfrm>
        </p:spPr>
        <p:txBody>
          <a:bodyPr>
            <a:normAutofit fontScale="55000" lnSpcReduction="20000"/>
          </a:bodyPr>
          <a:lstStyle/>
          <a:p>
            <a:pPr marL="0" indent="0">
              <a:buNone/>
            </a:pPr>
            <a:r>
              <a:rPr lang="tr-TR" sz="3200" dirty="0" smtClean="0">
                <a:solidFill>
                  <a:schemeClr val="tx1"/>
                </a:solidFill>
              </a:rPr>
              <a:t>Satış hâsılatı;</a:t>
            </a:r>
          </a:p>
          <a:p>
            <a:pPr marL="0" indent="0">
              <a:buNone/>
            </a:pPr>
            <a:r>
              <a:rPr lang="tr-TR" sz="3200" dirty="0" smtClean="0">
                <a:solidFill>
                  <a:srgbClr val="FF0000"/>
                </a:solidFill>
              </a:rPr>
              <a:t>SH=PQ</a:t>
            </a:r>
          </a:p>
          <a:p>
            <a:pPr marL="0" indent="0">
              <a:buNone/>
            </a:pPr>
            <a:r>
              <a:rPr lang="tr-TR" sz="3200" dirty="0" smtClean="0">
                <a:solidFill>
                  <a:schemeClr val="tx1"/>
                </a:solidFill>
              </a:rPr>
              <a:t>P fiyat, Q satılan mal miktarı</a:t>
            </a:r>
          </a:p>
          <a:p>
            <a:pPr marL="0" indent="0">
              <a:buNone/>
            </a:pPr>
            <a:r>
              <a:rPr lang="tr-TR" sz="3200" dirty="0" smtClean="0">
                <a:solidFill>
                  <a:srgbClr val="FFC000"/>
                </a:solidFill>
              </a:rPr>
              <a:t>Örnek: </a:t>
            </a:r>
          </a:p>
          <a:p>
            <a:pPr marL="0" indent="0" algn="just">
              <a:buNone/>
            </a:pPr>
            <a:r>
              <a:rPr lang="tr-TR" sz="3200" dirty="0" err="1" smtClean="0">
                <a:solidFill>
                  <a:schemeClr val="tx1"/>
                </a:solidFill>
              </a:rPr>
              <a:t>Bilgitek</a:t>
            </a:r>
            <a:r>
              <a:rPr lang="tr-TR" sz="3200" dirty="0" smtClean="0">
                <a:solidFill>
                  <a:schemeClr val="tx1"/>
                </a:solidFill>
              </a:rPr>
              <a:t> dizüstü bilgisayarları üreten bir firmadır. Üretim mühendisliğinin talebi üzerine şirket gelecek yıl için bir üretim planlaması yapmak istemektedir. Gelecek yıl zamana bağlı işçilik giderleri 1.100.000, amortismanlar 300.000, yönetim ve pazarlama giderlerinin sabit kısmı 410.000, bu üretimle ilgili faiz giderleri 5000.000, vergi ve amortismanlar 50.000, genel imalat giderlerinin sabit kısmı 125.000 liradır. İmalatla ilgili birim başına direkt işçilik giderleri 75, hammadde ve ara malzemesi 238, yönetim ve pazarlama giderlerinin değişken kısmı 50, diğer birim başına değişken giderler 125 lira hesaplanmıştır. Bu durumda;</a:t>
            </a:r>
          </a:p>
          <a:p>
            <a:pPr marL="514350" indent="-514350" algn="just">
              <a:buAutoNum type="alphaLcParenR"/>
            </a:pPr>
            <a:r>
              <a:rPr lang="tr-TR" sz="3200" dirty="0" smtClean="0">
                <a:solidFill>
                  <a:schemeClr val="tx1"/>
                </a:solidFill>
              </a:rPr>
              <a:t>Sabit giderler toplamını,</a:t>
            </a:r>
          </a:p>
          <a:p>
            <a:pPr marL="514350" indent="-514350" algn="just">
              <a:buAutoNum type="alphaLcParenR"/>
            </a:pPr>
            <a:r>
              <a:rPr lang="tr-TR" sz="3200" dirty="0" smtClean="0">
                <a:solidFill>
                  <a:schemeClr val="tx1"/>
                </a:solidFill>
              </a:rPr>
              <a:t>Birim başına değişken giderler toplamını,</a:t>
            </a:r>
          </a:p>
          <a:p>
            <a:pPr marL="514350" indent="-514350" algn="just">
              <a:buAutoNum type="alphaLcParenR"/>
            </a:pPr>
            <a:r>
              <a:rPr lang="tr-TR" sz="3200" dirty="0" smtClean="0">
                <a:solidFill>
                  <a:schemeClr val="tx1"/>
                </a:solidFill>
              </a:rPr>
              <a:t>Eğer firma 10.000 birim üretip tanesini 950 liradan satmak isterse, satış hasılatını, toplam giderleri ve birim başına giderleri, satış kârını,</a:t>
            </a:r>
          </a:p>
          <a:p>
            <a:pPr marL="514350" indent="-514350" algn="just">
              <a:buAutoNum type="alphaLcParenR"/>
            </a:pPr>
            <a:r>
              <a:rPr lang="tr-TR" sz="3200" dirty="0" smtClean="0">
                <a:solidFill>
                  <a:schemeClr val="tx1"/>
                </a:solidFill>
              </a:rPr>
              <a:t>Firma ilave olarak 1.250 birim daha bilgisayar üretirse marjinal maliyeti, birim başına maliyeti hesaplayınız.</a:t>
            </a:r>
          </a:p>
        </p:txBody>
      </p:sp>
    </p:spTree>
    <p:extLst>
      <p:ext uri="{BB962C8B-B14F-4D97-AF65-F5344CB8AC3E}">
        <p14:creationId xmlns:p14="http://schemas.microsoft.com/office/powerpoint/2010/main" val="269815505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7334" y="275423"/>
            <a:ext cx="8596668" cy="5765940"/>
          </a:xfrm>
        </p:spPr>
        <p:txBody>
          <a:bodyPr>
            <a:normAutofit/>
          </a:bodyPr>
          <a:lstStyle/>
          <a:p>
            <a:pPr marL="514350" indent="-514350">
              <a:buAutoNum type="alphaLcParenR"/>
            </a:pPr>
            <a:r>
              <a:rPr lang="tr-TR" sz="3200" dirty="0" smtClean="0">
                <a:solidFill>
                  <a:schemeClr val="tx1"/>
                </a:solidFill>
              </a:rPr>
              <a:t>Sabit giderler toplamı:</a:t>
            </a:r>
          </a:p>
          <a:p>
            <a:pPr marL="0" indent="0">
              <a:buNone/>
            </a:pPr>
            <a:r>
              <a:rPr lang="tr-TR" sz="3200" dirty="0" smtClean="0">
                <a:solidFill>
                  <a:schemeClr val="tx1"/>
                </a:solidFill>
              </a:rPr>
              <a:t>Zamana bağlı işçilik 1.100.000</a:t>
            </a:r>
          </a:p>
          <a:p>
            <a:pPr marL="0" indent="0">
              <a:buNone/>
            </a:pPr>
            <a:r>
              <a:rPr lang="tr-TR" sz="3200" dirty="0" smtClean="0">
                <a:solidFill>
                  <a:schemeClr val="tx1"/>
                </a:solidFill>
              </a:rPr>
              <a:t>Amortismanlar 300.000</a:t>
            </a:r>
          </a:p>
          <a:p>
            <a:pPr marL="0" indent="0">
              <a:buNone/>
            </a:pPr>
            <a:r>
              <a:rPr lang="tr-TR" sz="3200" dirty="0" smtClean="0">
                <a:solidFill>
                  <a:schemeClr val="tx1"/>
                </a:solidFill>
              </a:rPr>
              <a:t>Yönetim ve pazarlamanın sabit kısmı 410.000</a:t>
            </a:r>
          </a:p>
          <a:p>
            <a:pPr marL="0" indent="0">
              <a:buNone/>
            </a:pPr>
            <a:r>
              <a:rPr lang="tr-TR" sz="3200" dirty="0" smtClean="0">
                <a:solidFill>
                  <a:schemeClr val="tx1"/>
                </a:solidFill>
              </a:rPr>
              <a:t>Faiz giderleri 500.000</a:t>
            </a:r>
          </a:p>
          <a:p>
            <a:pPr marL="0" indent="0">
              <a:buNone/>
            </a:pPr>
            <a:r>
              <a:rPr lang="tr-TR" sz="3200" dirty="0" smtClean="0">
                <a:solidFill>
                  <a:schemeClr val="tx1"/>
                </a:solidFill>
              </a:rPr>
              <a:t>Vergi ve amortismanlar 50.000</a:t>
            </a:r>
          </a:p>
          <a:p>
            <a:pPr marL="0" indent="0">
              <a:buNone/>
            </a:pPr>
            <a:r>
              <a:rPr lang="tr-TR" sz="3200" dirty="0" smtClean="0">
                <a:solidFill>
                  <a:schemeClr val="tx1"/>
                </a:solidFill>
              </a:rPr>
              <a:t>Genel imalat giderlerinin sabit kısmı 125.000</a:t>
            </a:r>
          </a:p>
          <a:p>
            <a:pPr marL="0" indent="0">
              <a:buNone/>
            </a:pPr>
            <a:r>
              <a:rPr lang="tr-TR" sz="3200" dirty="0" smtClean="0">
                <a:solidFill>
                  <a:srgbClr val="FF0000"/>
                </a:solidFill>
              </a:rPr>
              <a:t>Toplam sabit giderler: 2.485.000 lira</a:t>
            </a:r>
          </a:p>
        </p:txBody>
      </p:sp>
    </p:spTree>
    <p:extLst>
      <p:ext uri="{BB962C8B-B14F-4D97-AF65-F5344CB8AC3E}">
        <p14:creationId xmlns:p14="http://schemas.microsoft.com/office/powerpoint/2010/main" val="77951196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7334" y="330507"/>
            <a:ext cx="8596668" cy="5710856"/>
          </a:xfrm>
        </p:spPr>
        <p:txBody>
          <a:bodyPr>
            <a:normAutofit/>
          </a:bodyPr>
          <a:lstStyle/>
          <a:p>
            <a:pPr marL="0" indent="0">
              <a:buNone/>
            </a:pPr>
            <a:r>
              <a:rPr lang="tr-TR" sz="3200" dirty="0" smtClean="0">
                <a:solidFill>
                  <a:schemeClr val="tx1"/>
                </a:solidFill>
              </a:rPr>
              <a:t>b) Birim başına değişken giderler toplamı:</a:t>
            </a:r>
          </a:p>
          <a:p>
            <a:pPr marL="0" indent="0">
              <a:buNone/>
            </a:pPr>
            <a:r>
              <a:rPr lang="tr-TR" sz="3200" dirty="0" smtClean="0">
                <a:solidFill>
                  <a:schemeClr val="tx1"/>
                </a:solidFill>
              </a:rPr>
              <a:t>Direkt işçilik 75</a:t>
            </a:r>
          </a:p>
          <a:p>
            <a:pPr marL="0" indent="0">
              <a:buNone/>
            </a:pPr>
            <a:r>
              <a:rPr lang="tr-TR" sz="3200" dirty="0" smtClean="0">
                <a:solidFill>
                  <a:schemeClr val="tx1"/>
                </a:solidFill>
              </a:rPr>
              <a:t>Direkt hammadde ve ara malzemesi 238</a:t>
            </a:r>
          </a:p>
          <a:p>
            <a:pPr marL="0" indent="0">
              <a:buNone/>
            </a:pPr>
            <a:r>
              <a:rPr lang="tr-TR" sz="3200" dirty="0" smtClean="0">
                <a:solidFill>
                  <a:schemeClr val="tx1"/>
                </a:solidFill>
              </a:rPr>
              <a:t>Yönetim ve pazarlama değişken kısmı 50</a:t>
            </a:r>
          </a:p>
          <a:p>
            <a:pPr marL="0" indent="0">
              <a:buNone/>
            </a:pPr>
            <a:r>
              <a:rPr lang="tr-TR" sz="3200" dirty="0" smtClean="0">
                <a:solidFill>
                  <a:schemeClr val="tx1"/>
                </a:solidFill>
              </a:rPr>
              <a:t>Diğer değişken giderler 125</a:t>
            </a:r>
          </a:p>
          <a:p>
            <a:pPr marL="0" indent="0">
              <a:buNone/>
            </a:pPr>
            <a:r>
              <a:rPr lang="tr-TR" sz="3200" dirty="0" smtClean="0">
                <a:solidFill>
                  <a:schemeClr val="tx1"/>
                </a:solidFill>
              </a:rPr>
              <a:t>Toplam değişken giderler=488 lira</a:t>
            </a:r>
          </a:p>
          <a:p>
            <a:pPr marL="0" indent="0">
              <a:buNone/>
            </a:pPr>
            <a:endParaRPr lang="tr-TR" sz="3200" dirty="0" smtClean="0">
              <a:solidFill>
                <a:schemeClr val="tx1"/>
              </a:solidFill>
            </a:endParaRPr>
          </a:p>
        </p:txBody>
      </p:sp>
    </p:spTree>
    <p:extLst>
      <p:ext uri="{BB962C8B-B14F-4D97-AF65-F5344CB8AC3E}">
        <p14:creationId xmlns:p14="http://schemas.microsoft.com/office/powerpoint/2010/main" val="428822452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7334" y="330507"/>
            <a:ext cx="8596668" cy="5710856"/>
          </a:xfrm>
        </p:spPr>
        <p:txBody>
          <a:bodyPr>
            <a:normAutofit/>
          </a:bodyPr>
          <a:lstStyle/>
          <a:p>
            <a:pPr marL="0" indent="0">
              <a:buNone/>
            </a:pPr>
            <a:r>
              <a:rPr lang="tr-TR" sz="2800" dirty="0" smtClean="0">
                <a:solidFill>
                  <a:schemeClr val="tx1"/>
                </a:solidFill>
              </a:rPr>
              <a:t>c) 10.000 birim üretimde toplam </a:t>
            </a:r>
            <a:r>
              <a:rPr lang="tr-TR" sz="2800" dirty="0" err="1" smtClean="0">
                <a:solidFill>
                  <a:schemeClr val="tx1"/>
                </a:solidFill>
              </a:rPr>
              <a:t>haılat</a:t>
            </a:r>
            <a:r>
              <a:rPr lang="tr-TR" sz="2800" dirty="0" smtClean="0">
                <a:solidFill>
                  <a:schemeClr val="tx1"/>
                </a:solidFill>
              </a:rPr>
              <a:t>, toplam giderler ve birim başına giderler ile firma kârını:</a:t>
            </a:r>
          </a:p>
          <a:p>
            <a:pPr marL="0" indent="0">
              <a:buNone/>
            </a:pPr>
            <a:r>
              <a:rPr lang="tr-TR" sz="2800" dirty="0" smtClean="0">
                <a:solidFill>
                  <a:schemeClr val="tx1"/>
                </a:solidFill>
              </a:rPr>
              <a:t>Toplam hasılat= 10.000*950=9.500.000 lira</a:t>
            </a:r>
          </a:p>
          <a:p>
            <a:pPr marL="0" indent="0">
              <a:buNone/>
            </a:pPr>
            <a:r>
              <a:rPr lang="tr-TR" sz="2800" dirty="0" smtClean="0">
                <a:solidFill>
                  <a:schemeClr val="tx1"/>
                </a:solidFill>
              </a:rPr>
              <a:t>TG=S+DQ</a:t>
            </a:r>
          </a:p>
          <a:p>
            <a:pPr marL="0" indent="0">
              <a:buNone/>
            </a:pPr>
            <a:r>
              <a:rPr lang="tr-TR" sz="2800" dirty="0" smtClean="0">
                <a:solidFill>
                  <a:schemeClr val="tx1"/>
                </a:solidFill>
              </a:rPr>
              <a:t>10.000 birim için toplam gider(maliyet);</a:t>
            </a:r>
          </a:p>
          <a:p>
            <a:pPr marL="0" indent="0">
              <a:buNone/>
            </a:pPr>
            <a:r>
              <a:rPr lang="tr-TR" sz="2800" dirty="0" smtClean="0">
                <a:solidFill>
                  <a:schemeClr val="tx1"/>
                </a:solidFill>
              </a:rPr>
              <a:t>TG= 2.485.000+488*10.000=7.365.000 lira</a:t>
            </a:r>
          </a:p>
          <a:p>
            <a:pPr marL="0" indent="0">
              <a:buNone/>
            </a:pPr>
            <a:r>
              <a:rPr lang="tr-TR" sz="2800" dirty="0" smtClean="0">
                <a:solidFill>
                  <a:schemeClr val="tx1"/>
                </a:solidFill>
              </a:rPr>
              <a:t>Birim başına gider= 7.365.000/10.000= 736,5 lira</a:t>
            </a:r>
          </a:p>
          <a:p>
            <a:pPr marL="0" indent="0">
              <a:buNone/>
            </a:pPr>
            <a:r>
              <a:rPr lang="tr-TR" sz="2800" dirty="0" smtClean="0">
                <a:solidFill>
                  <a:schemeClr val="tx1"/>
                </a:solidFill>
              </a:rPr>
              <a:t>Firmanın kârı, K</a:t>
            </a:r>
            <a:r>
              <a:rPr lang="tr-TR" sz="2800" dirty="0">
                <a:solidFill>
                  <a:schemeClr val="tx1"/>
                </a:solidFill>
              </a:rPr>
              <a:t>= </a:t>
            </a:r>
            <a:r>
              <a:rPr lang="tr-TR" sz="2800" dirty="0" smtClean="0">
                <a:solidFill>
                  <a:schemeClr val="tx1"/>
                </a:solidFill>
              </a:rPr>
              <a:t>TH-TG=9.500.000-7.365.000= 2.135.000 lira</a:t>
            </a:r>
          </a:p>
        </p:txBody>
      </p:sp>
    </p:spTree>
    <p:extLst>
      <p:ext uri="{BB962C8B-B14F-4D97-AF65-F5344CB8AC3E}">
        <p14:creationId xmlns:p14="http://schemas.microsoft.com/office/powerpoint/2010/main" val="28296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Ekonomik kararlar</a:t>
            </a:r>
            <a:endParaRPr lang="tr-TR" dirty="0"/>
          </a:p>
        </p:txBody>
      </p:sp>
      <p:sp>
        <p:nvSpPr>
          <p:cNvPr id="3" name="İçerik Yer Tutucusu 2"/>
          <p:cNvSpPr>
            <a:spLocks noGrp="1"/>
          </p:cNvSpPr>
          <p:nvPr>
            <p:ph idx="1"/>
          </p:nvPr>
        </p:nvSpPr>
        <p:spPr/>
        <p:txBody>
          <a:bodyPr>
            <a:normAutofit/>
          </a:bodyPr>
          <a:lstStyle/>
          <a:p>
            <a:r>
              <a:rPr lang="tr-TR" sz="3200" dirty="0" smtClean="0"/>
              <a:t>Mühendis her zaman bir ekonomik çerçeve içerisinde hareket eder.</a:t>
            </a:r>
          </a:p>
          <a:p>
            <a:r>
              <a:rPr lang="tr-TR" sz="3200" dirty="0" smtClean="0"/>
              <a:t>Sektörler teknik bir üretim birimi olan işletmelerden oluşur.</a:t>
            </a:r>
          </a:p>
          <a:p>
            <a:r>
              <a:rPr lang="tr-TR" sz="3200" dirty="0" smtClean="0"/>
              <a:t>Mal ve hizmet üretmek üzere kurulan teknik birimlere </a:t>
            </a:r>
            <a:r>
              <a:rPr lang="tr-TR" sz="3200" dirty="0" smtClean="0">
                <a:solidFill>
                  <a:srgbClr val="FF0000"/>
                </a:solidFill>
              </a:rPr>
              <a:t>işletme</a:t>
            </a:r>
            <a:r>
              <a:rPr lang="tr-TR" sz="3200" dirty="0" smtClean="0"/>
              <a:t> denir.</a:t>
            </a:r>
            <a:endParaRPr lang="tr-TR" sz="3200"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74002" y="-94997"/>
            <a:ext cx="2819048" cy="4050793"/>
          </a:xfrm>
          <a:prstGeom prst="rect">
            <a:avLst/>
          </a:prstGeom>
        </p:spPr>
      </p:pic>
    </p:spTree>
    <p:extLst>
      <p:ext uri="{BB962C8B-B14F-4D97-AF65-F5344CB8AC3E}">
        <p14:creationId xmlns:p14="http://schemas.microsoft.com/office/powerpoint/2010/main" val="230936631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7334" y="330507"/>
            <a:ext cx="8596668" cy="5710856"/>
          </a:xfrm>
        </p:spPr>
        <p:txBody>
          <a:bodyPr>
            <a:normAutofit/>
          </a:bodyPr>
          <a:lstStyle/>
          <a:p>
            <a:pPr marL="0" indent="0">
              <a:buNone/>
            </a:pPr>
            <a:r>
              <a:rPr lang="tr-TR" sz="2800" dirty="0">
                <a:solidFill>
                  <a:schemeClr val="tx1"/>
                </a:solidFill>
              </a:rPr>
              <a:t>d</a:t>
            </a:r>
            <a:r>
              <a:rPr lang="tr-TR" sz="2800" dirty="0" smtClean="0">
                <a:solidFill>
                  <a:schemeClr val="tx1"/>
                </a:solidFill>
              </a:rPr>
              <a:t>) </a:t>
            </a:r>
            <a:r>
              <a:rPr lang="tr-TR" sz="2800" dirty="0">
                <a:solidFill>
                  <a:srgbClr val="FF0000"/>
                </a:solidFill>
              </a:rPr>
              <a:t>MM=∆S+ ∆DQ</a:t>
            </a:r>
          </a:p>
          <a:p>
            <a:pPr marL="0" indent="0">
              <a:buNone/>
            </a:pPr>
            <a:r>
              <a:rPr lang="tr-TR" sz="2800" dirty="0" smtClean="0">
                <a:solidFill>
                  <a:schemeClr val="tx1"/>
                </a:solidFill>
              </a:rPr>
              <a:t>MM=0+488*1.250=610.000 lira</a:t>
            </a:r>
          </a:p>
          <a:p>
            <a:pPr marL="0" indent="0">
              <a:buNone/>
            </a:pPr>
            <a:r>
              <a:rPr lang="tr-TR" sz="2800" dirty="0" smtClean="0">
                <a:solidFill>
                  <a:schemeClr val="tx1"/>
                </a:solidFill>
              </a:rPr>
              <a:t>Birim başına maliyet;</a:t>
            </a:r>
          </a:p>
          <a:p>
            <a:pPr marL="0" indent="0">
              <a:buNone/>
            </a:pPr>
            <a:r>
              <a:rPr lang="tr-TR" sz="2800" dirty="0" smtClean="0">
                <a:solidFill>
                  <a:schemeClr val="tx1"/>
                </a:solidFill>
              </a:rPr>
              <a:t>BBM= (2.485.000+11.250*488)/11.250=708,88 lira</a:t>
            </a:r>
          </a:p>
        </p:txBody>
      </p:sp>
    </p:spTree>
    <p:extLst>
      <p:ext uri="{BB962C8B-B14F-4D97-AF65-F5344CB8AC3E}">
        <p14:creationId xmlns:p14="http://schemas.microsoft.com/office/powerpoint/2010/main" val="411483262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İçerik Yer Tutucusu 2"/>
              <p:cNvSpPr>
                <a:spLocks noGrp="1"/>
              </p:cNvSpPr>
              <p:nvPr>
                <p:ph idx="1"/>
              </p:nvPr>
            </p:nvSpPr>
            <p:spPr>
              <a:xfrm>
                <a:off x="677334" y="286439"/>
                <a:ext cx="8596668" cy="5754923"/>
              </a:xfrm>
            </p:spPr>
            <p:txBody>
              <a:bodyPr>
                <a:normAutofit/>
              </a:bodyPr>
              <a:lstStyle/>
              <a:p>
                <a:pPr marL="0" indent="0">
                  <a:buNone/>
                </a:pPr>
                <a:r>
                  <a:rPr lang="tr-TR" sz="3200" dirty="0" smtClean="0">
                    <a:solidFill>
                      <a:srgbClr val="FF0000"/>
                    </a:solidFill>
                  </a:rPr>
                  <a:t>Başabaş(Noktası) Analizleri(</a:t>
                </a:r>
                <a14:m>
                  <m:oMath xmlns:m="http://schemas.openxmlformats.org/officeDocument/2006/math">
                    <m:sSub>
                      <m:sSubPr>
                        <m:ctrlPr>
                          <a:rPr lang="tr-TR" sz="3200" i="1" smtClean="0">
                            <a:solidFill>
                              <a:srgbClr val="FF0000"/>
                            </a:solidFill>
                            <a:latin typeface="Cambria Math" panose="02040503050406030204" pitchFamily="18" charset="0"/>
                          </a:rPr>
                        </m:ctrlPr>
                      </m:sSubPr>
                      <m:e>
                        <m:r>
                          <m:rPr>
                            <m:nor/>
                          </m:rPr>
                          <a:rPr lang="tr-TR" sz="3200" dirty="0">
                            <a:solidFill>
                              <a:srgbClr val="FF0000"/>
                            </a:solidFill>
                          </a:rPr>
                          <m:t>BBN</m:t>
                        </m:r>
                      </m:e>
                      <m:sub>
                        <m:r>
                          <a:rPr lang="tr-TR" sz="3200" b="0" i="1" smtClean="0">
                            <a:solidFill>
                              <a:srgbClr val="FF0000"/>
                            </a:solidFill>
                            <a:latin typeface="Cambria Math" panose="02040503050406030204" pitchFamily="18" charset="0"/>
                          </a:rPr>
                          <m:t>𝑄</m:t>
                        </m:r>
                      </m:sub>
                    </m:sSub>
                  </m:oMath>
                </a14:m>
                <a:r>
                  <a:rPr lang="tr-TR" sz="3200" dirty="0" smtClean="0">
                    <a:solidFill>
                      <a:srgbClr val="FF0000"/>
                    </a:solidFill>
                  </a:rPr>
                  <a:t>)</a:t>
                </a:r>
              </a:p>
              <a:p>
                <a:pPr marL="0" indent="0">
                  <a:buNone/>
                </a:pPr>
                <a:r>
                  <a:rPr lang="tr-TR" sz="3200" dirty="0" smtClean="0">
                    <a:solidFill>
                      <a:schemeClr val="tx1"/>
                    </a:solidFill>
                  </a:rPr>
                  <a:t>Bir firmada kâra geçiş noktasındaki üretim ve satış miktarını bulmak son derece önemlidir.</a:t>
                </a:r>
              </a:p>
              <a:p>
                <a:pPr marL="0" indent="0">
                  <a:buNone/>
                </a:pPr>
                <a:r>
                  <a:rPr lang="tr-TR" sz="3200" dirty="0" smtClean="0">
                    <a:solidFill>
                      <a:schemeClr val="tx1"/>
                    </a:solidFill>
                  </a:rPr>
                  <a:t>Hangi üretim miktarında kâra ulaşmak için;</a:t>
                </a:r>
              </a:p>
              <a:p>
                <a:pPr marL="0" indent="0">
                  <a:buNone/>
                </a:pPr>
                <a14:m>
                  <m:oMathPara xmlns:m="http://schemas.openxmlformats.org/officeDocument/2006/math">
                    <m:oMathParaPr>
                      <m:jc m:val="centerGroup"/>
                    </m:oMathParaPr>
                    <m:oMath xmlns:m="http://schemas.openxmlformats.org/officeDocument/2006/math">
                      <m:sSub>
                        <m:sSubPr>
                          <m:ctrlPr>
                            <a:rPr lang="tr-TR" sz="3200" i="1">
                              <a:solidFill>
                                <a:schemeClr val="tx1"/>
                              </a:solidFill>
                              <a:latin typeface="Cambria Math" panose="02040503050406030204" pitchFamily="18" charset="0"/>
                            </a:rPr>
                          </m:ctrlPr>
                        </m:sSubPr>
                        <m:e>
                          <m:r>
                            <m:rPr>
                              <m:nor/>
                            </m:rPr>
                            <a:rPr lang="tr-TR" sz="3200" dirty="0">
                              <a:solidFill>
                                <a:schemeClr val="tx1"/>
                              </a:solidFill>
                            </a:rPr>
                            <m:t>BBN</m:t>
                          </m:r>
                        </m:e>
                        <m:sub>
                          <m:r>
                            <a:rPr lang="tr-TR" sz="3200" i="1">
                              <a:solidFill>
                                <a:schemeClr val="tx1"/>
                              </a:solidFill>
                              <a:latin typeface="Cambria Math" panose="02040503050406030204" pitchFamily="18" charset="0"/>
                            </a:rPr>
                            <m:t>𝑄</m:t>
                          </m:r>
                        </m:sub>
                      </m:sSub>
                      <m:r>
                        <a:rPr lang="tr-TR" sz="3200" b="0" i="0" smtClean="0">
                          <a:solidFill>
                            <a:schemeClr val="tx1"/>
                          </a:solidFill>
                          <a:latin typeface="Cambria Math" panose="02040503050406030204" pitchFamily="18" charset="0"/>
                        </a:rPr>
                        <m:t>=</m:t>
                      </m:r>
                      <m:r>
                        <m:rPr>
                          <m:sty m:val="p"/>
                        </m:rPr>
                        <a:rPr lang="tr-TR" sz="3200" b="0" i="0" smtClean="0">
                          <a:solidFill>
                            <a:schemeClr val="tx1"/>
                          </a:solidFill>
                          <a:latin typeface="Cambria Math" panose="02040503050406030204" pitchFamily="18" charset="0"/>
                        </a:rPr>
                        <m:t>Q</m:t>
                      </m:r>
                      <m:r>
                        <a:rPr lang="tr-TR" sz="3200" b="0" i="0" smtClean="0">
                          <a:solidFill>
                            <a:schemeClr val="tx1"/>
                          </a:solidFill>
                          <a:latin typeface="Cambria Math" panose="02040503050406030204" pitchFamily="18" charset="0"/>
                        </a:rPr>
                        <m:t>=</m:t>
                      </m:r>
                      <m:f>
                        <m:fPr>
                          <m:ctrlPr>
                            <a:rPr lang="tr-TR" sz="3200" b="0" i="1" smtClean="0">
                              <a:solidFill>
                                <a:schemeClr val="tx1"/>
                              </a:solidFill>
                              <a:latin typeface="Cambria Math" panose="02040503050406030204" pitchFamily="18" charset="0"/>
                            </a:rPr>
                          </m:ctrlPr>
                        </m:fPr>
                        <m:num>
                          <m:r>
                            <m:rPr>
                              <m:sty m:val="p"/>
                            </m:rPr>
                            <a:rPr lang="tr-TR" sz="3200" b="0" i="0" smtClean="0">
                              <a:solidFill>
                                <a:schemeClr val="tx1"/>
                              </a:solidFill>
                              <a:latin typeface="Cambria Math" panose="02040503050406030204" pitchFamily="18" charset="0"/>
                            </a:rPr>
                            <m:t>S</m:t>
                          </m:r>
                        </m:num>
                        <m:den>
                          <m:r>
                            <m:rPr>
                              <m:sty m:val="p"/>
                            </m:rPr>
                            <a:rPr lang="tr-TR" sz="3200" b="0" i="0" smtClean="0">
                              <a:solidFill>
                                <a:schemeClr val="tx1"/>
                              </a:solidFill>
                              <a:latin typeface="Cambria Math" panose="02040503050406030204" pitchFamily="18" charset="0"/>
                            </a:rPr>
                            <m:t>P</m:t>
                          </m:r>
                          <m:r>
                            <a:rPr lang="tr-TR" sz="3200" b="0" i="0" smtClean="0">
                              <a:solidFill>
                                <a:schemeClr val="tx1"/>
                              </a:solidFill>
                              <a:latin typeface="Cambria Math" panose="02040503050406030204" pitchFamily="18" charset="0"/>
                            </a:rPr>
                            <m:t>−</m:t>
                          </m:r>
                          <m:r>
                            <m:rPr>
                              <m:sty m:val="p"/>
                            </m:rPr>
                            <a:rPr lang="tr-TR" sz="3200" b="0" i="0" smtClean="0">
                              <a:solidFill>
                                <a:schemeClr val="tx1"/>
                              </a:solidFill>
                              <a:latin typeface="Cambria Math" panose="02040503050406030204" pitchFamily="18" charset="0"/>
                            </a:rPr>
                            <m:t>D</m:t>
                          </m:r>
                        </m:den>
                      </m:f>
                    </m:oMath>
                  </m:oMathPara>
                </a14:m>
                <a:endParaRPr lang="tr-TR" sz="3200" b="0" dirty="0" smtClean="0">
                  <a:solidFill>
                    <a:schemeClr val="tx1"/>
                  </a:solidFill>
                </a:endParaRPr>
              </a:p>
              <a:p>
                <a:pPr marL="0" indent="0">
                  <a:buNone/>
                </a:pPr>
                <a:endParaRPr lang="tr-TR" sz="3200" dirty="0">
                  <a:solidFill>
                    <a:schemeClr val="tx1"/>
                  </a:solidFill>
                </a:endParaRPr>
              </a:p>
              <a:p>
                <a:pPr marL="0" indent="0">
                  <a:buNone/>
                </a:pPr>
                <a:r>
                  <a:rPr lang="tr-TR" sz="3200" dirty="0" smtClean="0">
                    <a:solidFill>
                      <a:schemeClr val="tx1"/>
                    </a:solidFill>
                  </a:rPr>
                  <a:t>Satış hasılatı için </a:t>
                </a:r>
                <a:r>
                  <a:rPr lang="tr-TR" sz="3200" dirty="0" err="1" smtClean="0">
                    <a:solidFill>
                      <a:schemeClr val="tx1"/>
                    </a:solidFill>
                  </a:rPr>
                  <a:t>başabaş</a:t>
                </a:r>
                <a:r>
                  <a:rPr lang="tr-TR" sz="3200" dirty="0" smtClean="0">
                    <a:solidFill>
                      <a:schemeClr val="tx1"/>
                    </a:solidFill>
                  </a:rPr>
                  <a:t> noktasını bulmak için</a:t>
                </a:r>
              </a:p>
              <a:p>
                <a:pPr marL="0" indent="0">
                  <a:buNone/>
                </a:pPr>
                <a14:m>
                  <m:oMath xmlns:m="http://schemas.openxmlformats.org/officeDocument/2006/math">
                    <m:sSub>
                      <m:sSubPr>
                        <m:ctrlPr>
                          <a:rPr lang="tr-TR" sz="3200" i="1">
                            <a:solidFill>
                              <a:schemeClr val="tx1"/>
                            </a:solidFill>
                            <a:latin typeface="Cambria Math" panose="02040503050406030204" pitchFamily="18" charset="0"/>
                          </a:rPr>
                        </m:ctrlPr>
                      </m:sSubPr>
                      <m:e>
                        <m:r>
                          <m:rPr>
                            <m:nor/>
                          </m:rPr>
                          <a:rPr lang="tr-TR" sz="3200" dirty="0">
                            <a:solidFill>
                              <a:schemeClr val="tx1"/>
                            </a:solidFill>
                          </a:rPr>
                          <m:t>BBN</m:t>
                        </m:r>
                      </m:e>
                      <m:sub>
                        <m:r>
                          <a:rPr lang="tr-TR" sz="3200" i="1">
                            <a:solidFill>
                              <a:schemeClr val="tx1"/>
                            </a:solidFill>
                            <a:latin typeface="Cambria Math" panose="02040503050406030204" pitchFamily="18" charset="0"/>
                          </a:rPr>
                          <m:t>𝑄</m:t>
                        </m:r>
                      </m:sub>
                    </m:sSub>
                  </m:oMath>
                </a14:m>
                <a:r>
                  <a:rPr lang="tr-TR" sz="3200" dirty="0" smtClean="0">
                    <a:solidFill>
                      <a:schemeClr val="tx1"/>
                    </a:solidFill>
                  </a:rPr>
                  <a:t>)=Si/(1-D/P)</a:t>
                </a:r>
              </a:p>
              <a:p>
                <a:pPr marL="0" indent="0">
                  <a:buNone/>
                </a:pPr>
                <a:endParaRPr lang="tr-TR" sz="3200" dirty="0">
                  <a:solidFill>
                    <a:schemeClr val="tx1"/>
                  </a:solidFill>
                </a:endParaRPr>
              </a:p>
              <a:p>
                <a:pPr marL="0" indent="0">
                  <a:buNone/>
                </a:pPr>
                <a:endParaRPr lang="tr-TR" sz="3200" dirty="0" smtClean="0">
                  <a:solidFill>
                    <a:schemeClr val="tx1"/>
                  </a:solidFill>
                </a:endParaRPr>
              </a:p>
            </p:txBody>
          </p:sp>
        </mc:Choice>
        <mc:Fallback xmlns="">
          <p:sp>
            <p:nvSpPr>
              <p:cNvPr id="3" name="İçerik Yer Tutucusu 2"/>
              <p:cNvSpPr>
                <a:spLocks noGrp="1" noRot="1" noChangeAspect="1" noMove="1" noResize="1" noEditPoints="1" noAdjustHandles="1" noChangeArrowheads="1" noChangeShapeType="1" noTextEdit="1"/>
              </p:cNvSpPr>
              <p:nvPr>
                <p:ph idx="1"/>
              </p:nvPr>
            </p:nvSpPr>
            <p:spPr>
              <a:xfrm>
                <a:off x="677334" y="286439"/>
                <a:ext cx="8596668" cy="5754923"/>
              </a:xfrm>
              <a:blipFill rotWithShape="0">
                <a:blip r:embed="rId2"/>
                <a:stretch>
                  <a:fillRect l="-1773" t="-1483" r="-1773" b="-212"/>
                </a:stretch>
              </a:blipFill>
            </p:spPr>
            <p:txBody>
              <a:bodyPr/>
              <a:lstStyle/>
              <a:p>
                <a:r>
                  <a:rPr lang="tr-TR">
                    <a:noFill/>
                  </a:rPr>
                  <a:t> </a:t>
                </a:r>
              </a:p>
            </p:txBody>
          </p:sp>
        </mc:Fallback>
      </mc:AlternateContent>
    </p:spTree>
    <p:extLst>
      <p:ext uri="{BB962C8B-B14F-4D97-AF65-F5344CB8AC3E}">
        <p14:creationId xmlns:p14="http://schemas.microsoft.com/office/powerpoint/2010/main" val="72545146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örnek</a:t>
            </a:r>
            <a:endParaRPr lang="tr-TR" dirty="0"/>
          </a:p>
        </p:txBody>
      </p:sp>
      <p:sp>
        <p:nvSpPr>
          <p:cNvPr id="3" name="İçerik Yer Tutucusu 2"/>
          <p:cNvSpPr>
            <a:spLocks noGrp="1"/>
          </p:cNvSpPr>
          <p:nvPr>
            <p:ph idx="1"/>
          </p:nvPr>
        </p:nvSpPr>
        <p:spPr>
          <a:xfrm>
            <a:off x="677334" y="1355075"/>
            <a:ext cx="8596668" cy="4686287"/>
          </a:xfrm>
        </p:spPr>
        <p:txBody>
          <a:bodyPr>
            <a:normAutofit fontScale="47500" lnSpcReduction="20000"/>
          </a:bodyPr>
          <a:lstStyle/>
          <a:p>
            <a:pPr marL="0" indent="0">
              <a:buNone/>
            </a:pPr>
            <a:r>
              <a:rPr lang="tr-TR" sz="3200" dirty="0" smtClean="0">
                <a:solidFill>
                  <a:schemeClr val="tx1"/>
                </a:solidFill>
              </a:rPr>
              <a:t>Ergin kesici aletleri şirketi 1.000br/yıl üretim kapasitesine sahiptir ve 2015 yılı için 590 birimlik testere üretimi planlamaktadır. Bir testere 650 liraya satılmaktadır. Bu üretim programıyla ilgili olarak sabit ve değişken giderler;</a:t>
            </a:r>
          </a:p>
          <a:p>
            <a:pPr marL="0" indent="0">
              <a:buNone/>
            </a:pPr>
            <a:r>
              <a:rPr lang="tr-TR" sz="3200" dirty="0" smtClean="0">
                <a:solidFill>
                  <a:schemeClr val="tx1"/>
                </a:solidFill>
              </a:rPr>
              <a:t>Yönetim giderleri 30.000</a:t>
            </a:r>
          </a:p>
          <a:p>
            <a:pPr marL="0" indent="0">
              <a:buNone/>
            </a:pPr>
            <a:r>
              <a:rPr lang="tr-TR" sz="3200" dirty="0" smtClean="0">
                <a:solidFill>
                  <a:schemeClr val="tx1"/>
                </a:solidFill>
              </a:rPr>
              <a:t>Pazarlama giderleri 16.000</a:t>
            </a:r>
          </a:p>
          <a:p>
            <a:pPr marL="0" indent="0">
              <a:buNone/>
            </a:pPr>
            <a:r>
              <a:rPr lang="tr-TR" sz="3200" dirty="0" smtClean="0">
                <a:solidFill>
                  <a:schemeClr val="tx1"/>
                </a:solidFill>
              </a:rPr>
              <a:t>Genel imalat giderlerinin sabit kısmı 25.000 Toplam=71.000 lira</a:t>
            </a:r>
          </a:p>
          <a:p>
            <a:pPr marL="0" indent="0">
              <a:buNone/>
            </a:pPr>
            <a:r>
              <a:rPr lang="tr-TR" sz="3200" dirty="0" smtClean="0">
                <a:solidFill>
                  <a:schemeClr val="tx1"/>
                </a:solidFill>
              </a:rPr>
              <a:t>değişken giderler ise </a:t>
            </a:r>
          </a:p>
          <a:p>
            <a:pPr marL="0" indent="0">
              <a:buNone/>
            </a:pPr>
            <a:r>
              <a:rPr lang="tr-TR" sz="3200" dirty="0" smtClean="0">
                <a:solidFill>
                  <a:schemeClr val="tx1"/>
                </a:solidFill>
              </a:rPr>
              <a:t>Direk hammadde 250/</a:t>
            </a:r>
            <a:r>
              <a:rPr lang="tr-TR" sz="3200" dirty="0" err="1" smtClean="0">
                <a:solidFill>
                  <a:schemeClr val="tx1"/>
                </a:solidFill>
              </a:rPr>
              <a:t>br</a:t>
            </a:r>
            <a:endParaRPr lang="tr-TR" sz="3200" dirty="0" smtClean="0">
              <a:solidFill>
                <a:schemeClr val="tx1"/>
              </a:solidFill>
            </a:endParaRPr>
          </a:p>
          <a:p>
            <a:pPr marL="0" indent="0">
              <a:buNone/>
            </a:pPr>
            <a:r>
              <a:rPr lang="tr-TR" sz="3200" dirty="0" smtClean="0">
                <a:solidFill>
                  <a:schemeClr val="tx1"/>
                </a:solidFill>
              </a:rPr>
              <a:t>İşçilik 112</a:t>
            </a:r>
          </a:p>
          <a:p>
            <a:pPr marL="0" indent="0">
              <a:buNone/>
            </a:pPr>
            <a:r>
              <a:rPr lang="tr-TR" sz="3200" dirty="0" smtClean="0">
                <a:solidFill>
                  <a:schemeClr val="tx1"/>
                </a:solidFill>
              </a:rPr>
              <a:t>Enerji 43</a:t>
            </a:r>
          </a:p>
          <a:p>
            <a:pPr marL="0" indent="0">
              <a:buNone/>
            </a:pPr>
            <a:r>
              <a:rPr lang="tr-TR" sz="3200" dirty="0" smtClean="0">
                <a:solidFill>
                  <a:schemeClr val="tx1"/>
                </a:solidFill>
              </a:rPr>
              <a:t>Genel imalat giderleri (değişken) 25</a:t>
            </a:r>
          </a:p>
          <a:p>
            <a:pPr marL="0" indent="0">
              <a:buNone/>
            </a:pPr>
            <a:r>
              <a:rPr lang="tr-TR" sz="3200" dirty="0" smtClean="0">
                <a:solidFill>
                  <a:schemeClr val="tx1"/>
                </a:solidFill>
              </a:rPr>
              <a:t>Yönetim giderleri (değişken) 15</a:t>
            </a:r>
          </a:p>
          <a:p>
            <a:pPr marL="0" indent="0">
              <a:buNone/>
            </a:pPr>
            <a:r>
              <a:rPr lang="tr-TR" sz="3200" dirty="0" smtClean="0">
                <a:solidFill>
                  <a:schemeClr val="tx1"/>
                </a:solidFill>
              </a:rPr>
              <a:t>Pazarlama(değişken) 25 Toplam=470 lira</a:t>
            </a:r>
          </a:p>
          <a:p>
            <a:pPr marL="0" indent="0">
              <a:buNone/>
            </a:pPr>
            <a:r>
              <a:rPr lang="tr-TR" sz="3200" dirty="0" smtClean="0">
                <a:solidFill>
                  <a:schemeClr val="tx1"/>
                </a:solidFill>
              </a:rPr>
              <a:t>Bu şirketin </a:t>
            </a:r>
            <a:r>
              <a:rPr lang="tr-TR" sz="3200" dirty="0" err="1" smtClean="0">
                <a:solidFill>
                  <a:schemeClr val="tx1"/>
                </a:solidFill>
              </a:rPr>
              <a:t>başabaş</a:t>
            </a:r>
            <a:r>
              <a:rPr lang="tr-TR" sz="3200" dirty="0" smtClean="0">
                <a:solidFill>
                  <a:schemeClr val="tx1"/>
                </a:solidFill>
              </a:rPr>
              <a:t> noktası ne olacaktır? 700 birim satarsa toplam kârı nedir? Şirket 80 bin lira brüt kâr sağlamak isterse kaç </a:t>
            </a:r>
            <a:r>
              <a:rPr lang="tr-TR" sz="3200" dirty="0" err="1" smtClean="0">
                <a:solidFill>
                  <a:schemeClr val="tx1"/>
                </a:solidFill>
              </a:rPr>
              <a:t>br</a:t>
            </a:r>
            <a:r>
              <a:rPr lang="tr-TR" sz="3200" dirty="0" smtClean="0">
                <a:solidFill>
                  <a:schemeClr val="tx1"/>
                </a:solidFill>
              </a:rPr>
              <a:t> üretip satmalıdır?</a:t>
            </a:r>
          </a:p>
        </p:txBody>
      </p:sp>
    </p:spTree>
    <p:extLst>
      <p:ext uri="{BB962C8B-B14F-4D97-AF65-F5344CB8AC3E}">
        <p14:creationId xmlns:p14="http://schemas.microsoft.com/office/powerpoint/2010/main" val="14531011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İçerik Yer Tutucusu 2"/>
              <p:cNvSpPr>
                <a:spLocks noGrp="1"/>
              </p:cNvSpPr>
              <p:nvPr>
                <p:ph idx="1"/>
              </p:nvPr>
            </p:nvSpPr>
            <p:spPr>
              <a:xfrm>
                <a:off x="677334" y="385591"/>
                <a:ext cx="8596668" cy="5655772"/>
              </a:xfrm>
            </p:spPr>
            <p:txBody>
              <a:bodyPr>
                <a:normAutofit/>
              </a:bodyPr>
              <a:lstStyle/>
              <a:p>
                <a:pPr marL="0" indent="0">
                  <a:buNone/>
                </a:pPr>
                <a14:m>
                  <m:oMathPara xmlns:m="http://schemas.openxmlformats.org/officeDocument/2006/math">
                    <m:oMathParaPr>
                      <m:jc m:val="centerGroup"/>
                    </m:oMathParaPr>
                    <m:oMath xmlns:m="http://schemas.openxmlformats.org/officeDocument/2006/math">
                      <m:sSub>
                        <m:sSubPr>
                          <m:ctrlPr>
                            <a:rPr lang="tr-TR" sz="3200" i="1">
                              <a:solidFill>
                                <a:schemeClr val="tx1"/>
                              </a:solidFill>
                              <a:latin typeface="Cambria Math" panose="02040503050406030204" pitchFamily="18" charset="0"/>
                            </a:rPr>
                          </m:ctrlPr>
                        </m:sSubPr>
                        <m:e>
                          <m:r>
                            <m:rPr>
                              <m:nor/>
                            </m:rPr>
                            <a:rPr lang="tr-TR" sz="3200" dirty="0">
                              <a:solidFill>
                                <a:schemeClr val="tx1"/>
                              </a:solidFill>
                            </a:rPr>
                            <m:t>BBN</m:t>
                          </m:r>
                        </m:e>
                        <m:sub>
                          <m:r>
                            <a:rPr lang="tr-TR" sz="3200" i="1">
                              <a:solidFill>
                                <a:schemeClr val="tx1"/>
                              </a:solidFill>
                              <a:latin typeface="Cambria Math" panose="02040503050406030204" pitchFamily="18" charset="0"/>
                            </a:rPr>
                            <m:t>𝑄</m:t>
                          </m:r>
                        </m:sub>
                      </m:sSub>
                      <m:r>
                        <a:rPr lang="tr-TR" sz="3200">
                          <a:solidFill>
                            <a:schemeClr val="tx1"/>
                          </a:solidFill>
                          <a:latin typeface="Cambria Math" panose="02040503050406030204" pitchFamily="18" charset="0"/>
                        </a:rPr>
                        <m:t>=</m:t>
                      </m:r>
                      <m:r>
                        <m:rPr>
                          <m:sty m:val="p"/>
                        </m:rPr>
                        <a:rPr lang="tr-TR" sz="3200">
                          <a:solidFill>
                            <a:schemeClr val="tx1"/>
                          </a:solidFill>
                          <a:latin typeface="Cambria Math" panose="02040503050406030204" pitchFamily="18" charset="0"/>
                        </a:rPr>
                        <m:t>Q</m:t>
                      </m:r>
                      <m:r>
                        <a:rPr lang="tr-TR" sz="3200">
                          <a:solidFill>
                            <a:schemeClr val="tx1"/>
                          </a:solidFill>
                          <a:latin typeface="Cambria Math" panose="02040503050406030204" pitchFamily="18" charset="0"/>
                        </a:rPr>
                        <m:t>=</m:t>
                      </m:r>
                      <m:f>
                        <m:fPr>
                          <m:ctrlPr>
                            <a:rPr lang="tr-TR" sz="3200" i="1">
                              <a:solidFill>
                                <a:schemeClr val="tx1"/>
                              </a:solidFill>
                              <a:latin typeface="Cambria Math" panose="02040503050406030204" pitchFamily="18" charset="0"/>
                            </a:rPr>
                          </m:ctrlPr>
                        </m:fPr>
                        <m:num>
                          <m:r>
                            <m:rPr>
                              <m:sty m:val="p"/>
                            </m:rPr>
                            <a:rPr lang="tr-TR" sz="3200">
                              <a:solidFill>
                                <a:schemeClr val="tx1"/>
                              </a:solidFill>
                              <a:latin typeface="Cambria Math" panose="02040503050406030204" pitchFamily="18" charset="0"/>
                            </a:rPr>
                            <m:t>S</m:t>
                          </m:r>
                        </m:num>
                        <m:den>
                          <m:r>
                            <m:rPr>
                              <m:sty m:val="p"/>
                            </m:rPr>
                            <a:rPr lang="tr-TR" sz="3200">
                              <a:solidFill>
                                <a:schemeClr val="tx1"/>
                              </a:solidFill>
                              <a:latin typeface="Cambria Math" panose="02040503050406030204" pitchFamily="18" charset="0"/>
                            </a:rPr>
                            <m:t>P</m:t>
                          </m:r>
                          <m:r>
                            <a:rPr lang="tr-TR" sz="3200">
                              <a:solidFill>
                                <a:schemeClr val="tx1"/>
                              </a:solidFill>
                              <a:latin typeface="Cambria Math" panose="02040503050406030204" pitchFamily="18" charset="0"/>
                            </a:rPr>
                            <m:t>−</m:t>
                          </m:r>
                          <m:r>
                            <m:rPr>
                              <m:sty m:val="p"/>
                            </m:rPr>
                            <a:rPr lang="tr-TR" sz="3200">
                              <a:solidFill>
                                <a:schemeClr val="tx1"/>
                              </a:solidFill>
                              <a:latin typeface="Cambria Math" panose="02040503050406030204" pitchFamily="18" charset="0"/>
                            </a:rPr>
                            <m:t>D</m:t>
                          </m:r>
                        </m:den>
                      </m:f>
                    </m:oMath>
                  </m:oMathPara>
                </a14:m>
                <a:endParaRPr lang="tr-TR" sz="3200" dirty="0" smtClean="0">
                  <a:solidFill>
                    <a:schemeClr val="tx1"/>
                  </a:solidFill>
                </a:endParaRPr>
              </a:p>
              <a:p>
                <a:pPr marL="0" indent="0">
                  <a:buNone/>
                </a:pPr>
                <a14:m>
                  <m:oMath xmlns:m="http://schemas.openxmlformats.org/officeDocument/2006/math">
                    <m:sSub>
                      <m:sSubPr>
                        <m:ctrlPr>
                          <a:rPr lang="tr-TR" sz="3200" i="1">
                            <a:solidFill>
                              <a:schemeClr val="tx1"/>
                            </a:solidFill>
                            <a:latin typeface="Cambria Math" panose="02040503050406030204" pitchFamily="18" charset="0"/>
                          </a:rPr>
                        </m:ctrlPr>
                      </m:sSubPr>
                      <m:e>
                        <m:r>
                          <m:rPr>
                            <m:nor/>
                          </m:rPr>
                          <a:rPr lang="tr-TR" sz="3200" dirty="0">
                            <a:solidFill>
                              <a:schemeClr val="tx1"/>
                            </a:solidFill>
                          </a:rPr>
                          <m:t>BBN</m:t>
                        </m:r>
                      </m:e>
                      <m:sub>
                        <m:r>
                          <a:rPr lang="tr-TR" sz="3200" i="1">
                            <a:solidFill>
                              <a:schemeClr val="tx1"/>
                            </a:solidFill>
                            <a:latin typeface="Cambria Math" panose="02040503050406030204" pitchFamily="18" charset="0"/>
                          </a:rPr>
                          <m:t>𝑄</m:t>
                        </m:r>
                      </m:sub>
                    </m:sSub>
                  </m:oMath>
                </a14:m>
                <a:r>
                  <a:rPr lang="tr-TR" sz="3200" dirty="0" smtClean="0">
                    <a:solidFill>
                      <a:schemeClr val="tx1"/>
                    </a:solidFill>
                  </a:rPr>
                  <a:t>=71.000/(650-470)=395 birim</a:t>
                </a:r>
              </a:p>
              <a:p>
                <a:pPr marL="0" indent="0">
                  <a:buNone/>
                </a:pPr>
                <a:r>
                  <a:rPr lang="tr-TR" sz="3200" dirty="0" smtClean="0">
                    <a:solidFill>
                      <a:schemeClr val="tx1"/>
                    </a:solidFill>
                  </a:rPr>
                  <a:t>395 </a:t>
                </a:r>
                <a:r>
                  <a:rPr lang="tr-TR" sz="3200" dirty="0" err="1" smtClean="0">
                    <a:solidFill>
                      <a:schemeClr val="tx1"/>
                    </a:solidFill>
                  </a:rPr>
                  <a:t>br</a:t>
                </a:r>
                <a:r>
                  <a:rPr lang="tr-TR" sz="3200" dirty="0" smtClean="0">
                    <a:solidFill>
                      <a:schemeClr val="tx1"/>
                    </a:solidFill>
                  </a:rPr>
                  <a:t> testere üretip satılırsa kâr sıfırdır.</a:t>
                </a:r>
              </a:p>
              <a:p>
                <a:pPr marL="0" indent="0">
                  <a:buNone/>
                </a:pPr>
                <a:r>
                  <a:rPr lang="tr-TR" sz="3200" dirty="0" smtClean="0">
                    <a:solidFill>
                      <a:schemeClr val="tx1"/>
                    </a:solidFill>
                  </a:rPr>
                  <a:t>590 </a:t>
                </a:r>
                <a:r>
                  <a:rPr lang="tr-TR" sz="3200" dirty="0" err="1" smtClean="0">
                    <a:solidFill>
                      <a:schemeClr val="tx1"/>
                    </a:solidFill>
                  </a:rPr>
                  <a:t>br</a:t>
                </a:r>
                <a:r>
                  <a:rPr lang="tr-TR" sz="3200" dirty="0" smtClean="0">
                    <a:solidFill>
                      <a:schemeClr val="tx1"/>
                    </a:solidFill>
                  </a:rPr>
                  <a:t> testere üretilip satılırsa </a:t>
                </a:r>
                <a:r>
                  <a:rPr lang="tr-TR" sz="3200" dirty="0">
                    <a:solidFill>
                      <a:srgbClr val="FF0000"/>
                    </a:solidFill>
                  </a:rPr>
                  <a:t>K=PQ-(S+DQ)</a:t>
                </a:r>
              </a:p>
              <a:p>
                <a:pPr marL="0" indent="0">
                  <a:buNone/>
                </a:pPr>
                <a:r>
                  <a:rPr lang="tr-TR" sz="3200" dirty="0" smtClean="0">
                    <a:solidFill>
                      <a:schemeClr val="tx1"/>
                    </a:solidFill>
                  </a:rPr>
                  <a:t>Formülden kâr=35.200 lira olur.</a:t>
                </a:r>
              </a:p>
              <a:p>
                <a:pPr marL="0" indent="0">
                  <a:buNone/>
                </a:pPr>
                <a:r>
                  <a:rPr lang="tr-TR" sz="3200" dirty="0" smtClean="0">
                    <a:solidFill>
                      <a:schemeClr val="tx1"/>
                    </a:solidFill>
                  </a:rPr>
                  <a:t>80 bin lira kâr sağlamak isterse Si=71+80=151 bin lira olur ve üretim satış miktarı</a:t>
                </a:r>
                <a14:m>
                  <m:oMath xmlns:m="http://schemas.openxmlformats.org/officeDocument/2006/math">
                    <m:sSub>
                      <m:sSubPr>
                        <m:ctrlPr>
                          <a:rPr lang="tr-TR" sz="3200" i="1">
                            <a:solidFill>
                              <a:schemeClr val="tx1"/>
                            </a:solidFill>
                            <a:latin typeface="Cambria Math" panose="02040503050406030204" pitchFamily="18" charset="0"/>
                          </a:rPr>
                        </m:ctrlPr>
                      </m:sSubPr>
                      <m:e>
                        <m:r>
                          <m:rPr>
                            <m:nor/>
                          </m:rPr>
                          <a:rPr lang="tr-TR" sz="3200" dirty="0">
                            <a:solidFill>
                              <a:schemeClr val="tx1"/>
                            </a:solidFill>
                          </a:rPr>
                          <m:t>BBN</m:t>
                        </m:r>
                      </m:e>
                      <m:sub>
                        <m:r>
                          <a:rPr lang="tr-TR" sz="3200" i="1">
                            <a:solidFill>
                              <a:schemeClr val="tx1"/>
                            </a:solidFill>
                            <a:latin typeface="Cambria Math" panose="02040503050406030204" pitchFamily="18" charset="0"/>
                          </a:rPr>
                          <m:t>𝑄</m:t>
                        </m:r>
                      </m:sub>
                    </m:sSub>
                    <m:r>
                      <a:rPr lang="tr-TR" sz="3200">
                        <a:solidFill>
                          <a:schemeClr val="tx1"/>
                        </a:solidFill>
                        <a:latin typeface="Cambria Math" panose="02040503050406030204" pitchFamily="18" charset="0"/>
                      </a:rPr>
                      <m:t>=</m:t>
                    </m:r>
                    <m:r>
                      <m:rPr>
                        <m:sty m:val="p"/>
                      </m:rPr>
                      <a:rPr lang="tr-TR" sz="3200">
                        <a:solidFill>
                          <a:schemeClr val="tx1"/>
                        </a:solidFill>
                        <a:latin typeface="Cambria Math" panose="02040503050406030204" pitchFamily="18" charset="0"/>
                      </a:rPr>
                      <m:t>Q</m:t>
                    </m:r>
                    <m:r>
                      <a:rPr lang="tr-TR" sz="3200">
                        <a:solidFill>
                          <a:schemeClr val="tx1"/>
                        </a:solidFill>
                        <a:latin typeface="Cambria Math" panose="02040503050406030204" pitchFamily="18" charset="0"/>
                      </a:rPr>
                      <m:t>=</m:t>
                    </m:r>
                    <m:f>
                      <m:fPr>
                        <m:ctrlPr>
                          <a:rPr lang="tr-TR" sz="3200" i="1">
                            <a:solidFill>
                              <a:schemeClr val="tx1"/>
                            </a:solidFill>
                            <a:latin typeface="Cambria Math" panose="02040503050406030204" pitchFamily="18" charset="0"/>
                          </a:rPr>
                        </m:ctrlPr>
                      </m:fPr>
                      <m:num>
                        <m:r>
                          <m:rPr>
                            <m:sty m:val="p"/>
                          </m:rPr>
                          <a:rPr lang="tr-TR" sz="3200">
                            <a:solidFill>
                              <a:schemeClr val="tx1"/>
                            </a:solidFill>
                            <a:latin typeface="Cambria Math" panose="02040503050406030204" pitchFamily="18" charset="0"/>
                          </a:rPr>
                          <m:t>S</m:t>
                        </m:r>
                      </m:num>
                      <m:den>
                        <m:r>
                          <m:rPr>
                            <m:sty m:val="p"/>
                          </m:rPr>
                          <a:rPr lang="tr-TR" sz="3200">
                            <a:solidFill>
                              <a:schemeClr val="tx1"/>
                            </a:solidFill>
                            <a:latin typeface="Cambria Math" panose="02040503050406030204" pitchFamily="18" charset="0"/>
                          </a:rPr>
                          <m:t>P</m:t>
                        </m:r>
                        <m:r>
                          <a:rPr lang="tr-TR" sz="3200">
                            <a:solidFill>
                              <a:schemeClr val="tx1"/>
                            </a:solidFill>
                            <a:latin typeface="Cambria Math" panose="02040503050406030204" pitchFamily="18" charset="0"/>
                          </a:rPr>
                          <m:t>−</m:t>
                        </m:r>
                        <m:r>
                          <m:rPr>
                            <m:sty m:val="p"/>
                          </m:rPr>
                          <a:rPr lang="tr-TR" sz="3200">
                            <a:solidFill>
                              <a:schemeClr val="tx1"/>
                            </a:solidFill>
                            <a:latin typeface="Cambria Math" panose="02040503050406030204" pitchFamily="18" charset="0"/>
                          </a:rPr>
                          <m:t>D</m:t>
                        </m:r>
                      </m:den>
                    </m:f>
                  </m:oMath>
                </a14:m>
                <a:r>
                  <a:rPr lang="tr-TR" sz="3200" dirty="0" smtClean="0">
                    <a:solidFill>
                      <a:schemeClr val="tx1"/>
                    </a:solidFill>
                  </a:rPr>
                  <a:t> formülünden 839 </a:t>
                </a:r>
                <a:r>
                  <a:rPr lang="tr-TR" sz="3200" dirty="0" err="1" smtClean="0">
                    <a:solidFill>
                      <a:schemeClr val="tx1"/>
                    </a:solidFill>
                  </a:rPr>
                  <a:t>br</a:t>
                </a:r>
                <a:r>
                  <a:rPr lang="tr-TR" sz="3200" dirty="0" smtClean="0">
                    <a:solidFill>
                      <a:schemeClr val="tx1"/>
                    </a:solidFill>
                  </a:rPr>
                  <a:t> olur.</a:t>
                </a:r>
              </a:p>
            </p:txBody>
          </p:sp>
        </mc:Choice>
        <mc:Fallback xmlns="">
          <p:sp>
            <p:nvSpPr>
              <p:cNvPr id="3" name="İçerik Yer Tutucusu 2"/>
              <p:cNvSpPr>
                <a:spLocks noGrp="1" noRot="1" noChangeAspect="1" noMove="1" noResize="1" noEditPoints="1" noAdjustHandles="1" noChangeArrowheads="1" noChangeShapeType="1" noTextEdit="1"/>
              </p:cNvSpPr>
              <p:nvPr>
                <p:ph idx="1"/>
              </p:nvPr>
            </p:nvSpPr>
            <p:spPr>
              <a:xfrm>
                <a:off x="677334" y="385591"/>
                <a:ext cx="8596668" cy="5655772"/>
              </a:xfrm>
              <a:blipFill rotWithShape="0">
                <a:blip r:embed="rId2"/>
                <a:stretch>
                  <a:fillRect l="-1773" r="-1206"/>
                </a:stretch>
              </a:blipFill>
            </p:spPr>
            <p:txBody>
              <a:bodyPr/>
              <a:lstStyle/>
              <a:p>
                <a:r>
                  <a:rPr lang="tr-TR">
                    <a:noFill/>
                  </a:rPr>
                  <a:t> </a:t>
                </a:r>
              </a:p>
            </p:txBody>
          </p:sp>
        </mc:Fallback>
      </mc:AlternateContent>
    </p:spTree>
    <p:extLst>
      <p:ext uri="{BB962C8B-B14F-4D97-AF65-F5344CB8AC3E}">
        <p14:creationId xmlns:p14="http://schemas.microsoft.com/office/powerpoint/2010/main" val="12500281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İçerik Yer Tutucusu 2"/>
              <p:cNvSpPr>
                <a:spLocks noGrp="1"/>
              </p:cNvSpPr>
              <p:nvPr>
                <p:ph idx="1"/>
              </p:nvPr>
            </p:nvSpPr>
            <p:spPr>
              <a:xfrm>
                <a:off x="677334" y="385591"/>
                <a:ext cx="8596668" cy="5655772"/>
              </a:xfrm>
            </p:spPr>
            <p:txBody>
              <a:bodyPr>
                <a:normAutofit/>
              </a:bodyPr>
              <a:lstStyle/>
              <a:p>
                <a:pPr marL="0" indent="0">
                  <a:buNone/>
                </a:pPr>
                <a:r>
                  <a:rPr lang="tr-TR" sz="3200" dirty="0" smtClean="0">
                    <a:solidFill>
                      <a:schemeClr val="tx1"/>
                    </a:solidFill>
                  </a:rPr>
                  <a:t>Başabaş noktasındaki kapasite kullanım oranını ise</a:t>
                </a:r>
              </a:p>
              <a:p>
                <a:pPr marL="0" indent="0">
                  <a:buNone/>
                </a:pPr>
                <a:r>
                  <a:rPr lang="tr-TR" sz="3200" dirty="0" smtClean="0">
                    <a:solidFill>
                      <a:schemeClr val="tx1"/>
                    </a:solidFill>
                  </a:rPr>
                  <a:t>KKO=</a:t>
                </a:r>
                <a14:m>
                  <m:oMath xmlns:m="http://schemas.openxmlformats.org/officeDocument/2006/math">
                    <m:sSub>
                      <m:sSubPr>
                        <m:ctrlPr>
                          <a:rPr lang="tr-TR" sz="3200" i="1" smtClean="0">
                            <a:solidFill>
                              <a:schemeClr val="tx1"/>
                            </a:solidFill>
                            <a:latin typeface="Cambria Math" panose="02040503050406030204" pitchFamily="18" charset="0"/>
                          </a:rPr>
                        </m:ctrlPr>
                      </m:sSubPr>
                      <m:e>
                        <m:r>
                          <m:rPr>
                            <m:nor/>
                          </m:rPr>
                          <a:rPr lang="tr-TR" sz="3200" dirty="0">
                            <a:solidFill>
                              <a:schemeClr val="tx1"/>
                            </a:solidFill>
                          </a:rPr>
                          <m:t>BBN</m:t>
                        </m:r>
                      </m:e>
                      <m:sub>
                        <m:r>
                          <a:rPr lang="tr-TR" sz="3200" b="0" i="1" smtClean="0">
                            <a:solidFill>
                              <a:schemeClr val="tx1"/>
                            </a:solidFill>
                            <a:latin typeface="Cambria Math" panose="02040503050406030204" pitchFamily="18" charset="0"/>
                          </a:rPr>
                          <m:t>𝑄</m:t>
                        </m:r>
                      </m:sub>
                    </m:sSub>
                  </m:oMath>
                </a14:m>
                <a:r>
                  <a:rPr lang="tr-TR" sz="3200" dirty="0" smtClean="0">
                    <a:solidFill>
                      <a:schemeClr val="tx1"/>
                    </a:solidFill>
                  </a:rPr>
                  <a:t>/</a:t>
                </a:r>
                <a14:m>
                  <m:oMath xmlns:m="http://schemas.openxmlformats.org/officeDocument/2006/math">
                    <m:sSub>
                      <m:sSubPr>
                        <m:ctrlPr>
                          <a:rPr lang="tr-TR" sz="3200" i="1" smtClean="0">
                            <a:solidFill>
                              <a:schemeClr val="tx1"/>
                            </a:solidFill>
                            <a:latin typeface="Cambria Math" panose="02040503050406030204" pitchFamily="18" charset="0"/>
                          </a:rPr>
                        </m:ctrlPr>
                      </m:sSubPr>
                      <m:e>
                        <m:r>
                          <m:rPr>
                            <m:nor/>
                          </m:rPr>
                          <a:rPr lang="tr-TR" sz="3200" dirty="0">
                            <a:solidFill>
                              <a:schemeClr val="tx1"/>
                            </a:solidFill>
                          </a:rPr>
                          <m:t>Q</m:t>
                        </m:r>
                      </m:e>
                      <m:sub>
                        <m:r>
                          <a:rPr lang="tr-TR" sz="3200" b="0" i="1" smtClean="0">
                            <a:solidFill>
                              <a:schemeClr val="tx1"/>
                            </a:solidFill>
                            <a:latin typeface="Cambria Math" panose="02040503050406030204" pitchFamily="18" charset="0"/>
                          </a:rPr>
                          <m:t>𝑛</m:t>
                        </m:r>
                      </m:sub>
                    </m:sSub>
                  </m:oMath>
                </a14:m>
                <a:r>
                  <a:rPr lang="tr-TR" sz="3200" dirty="0" smtClean="0">
                    <a:solidFill>
                      <a:schemeClr val="tx1"/>
                    </a:solidFill>
                  </a:rPr>
                  <a:t> formülüyle hesaplayabiliriz.</a:t>
                </a:r>
              </a:p>
              <a:p>
                <a:pPr marL="0" indent="0">
                  <a:buNone/>
                </a:pPr>
                <a14:m>
                  <m:oMath xmlns:m="http://schemas.openxmlformats.org/officeDocument/2006/math">
                    <m:sSub>
                      <m:sSubPr>
                        <m:ctrlPr>
                          <a:rPr lang="tr-TR" sz="3200" i="1">
                            <a:solidFill>
                              <a:schemeClr val="tx1"/>
                            </a:solidFill>
                            <a:latin typeface="Cambria Math" panose="02040503050406030204" pitchFamily="18" charset="0"/>
                          </a:rPr>
                        </m:ctrlPr>
                      </m:sSubPr>
                      <m:e>
                        <m:r>
                          <m:rPr>
                            <m:nor/>
                          </m:rPr>
                          <a:rPr lang="tr-TR" sz="3200" dirty="0">
                            <a:solidFill>
                              <a:schemeClr val="tx1"/>
                            </a:solidFill>
                          </a:rPr>
                          <m:t>BBN</m:t>
                        </m:r>
                      </m:e>
                      <m:sub>
                        <m:r>
                          <a:rPr lang="tr-TR" sz="3200" i="1">
                            <a:solidFill>
                              <a:schemeClr val="tx1"/>
                            </a:solidFill>
                            <a:latin typeface="Cambria Math" panose="02040503050406030204" pitchFamily="18" charset="0"/>
                          </a:rPr>
                          <m:t>𝑄</m:t>
                        </m:r>
                      </m:sub>
                    </m:sSub>
                  </m:oMath>
                </a14:m>
                <a:r>
                  <a:rPr lang="tr-TR" sz="3200" dirty="0" smtClean="0">
                    <a:solidFill>
                      <a:schemeClr val="tx1"/>
                    </a:solidFill>
                  </a:rPr>
                  <a:t> </a:t>
                </a:r>
                <a:r>
                  <a:rPr lang="tr-TR" sz="3200" dirty="0" err="1" smtClean="0">
                    <a:solidFill>
                      <a:schemeClr val="tx1"/>
                    </a:solidFill>
                  </a:rPr>
                  <a:t>başabaş</a:t>
                </a:r>
                <a:r>
                  <a:rPr lang="tr-TR" sz="3200" dirty="0" smtClean="0">
                    <a:solidFill>
                      <a:schemeClr val="tx1"/>
                    </a:solidFill>
                  </a:rPr>
                  <a:t> noktası üretim miktarı, </a:t>
                </a:r>
              </a:p>
              <a:p>
                <a:pPr marL="0" indent="0">
                  <a:buNone/>
                </a:pPr>
                <a14:m>
                  <m:oMath xmlns:m="http://schemas.openxmlformats.org/officeDocument/2006/math">
                    <m:sSub>
                      <m:sSubPr>
                        <m:ctrlPr>
                          <a:rPr lang="tr-TR" sz="3200" i="1">
                            <a:solidFill>
                              <a:schemeClr val="tx1"/>
                            </a:solidFill>
                            <a:latin typeface="Cambria Math" panose="02040503050406030204" pitchFamily="18" charset="0"/>
                          </a:rPr>
                        </m:ctrlPr>
                      </m:sSubPr>
                      <m:e>
                        <m:r>
                          <m:rPr>
                            <m:nor/>
                          </m:rPr>
                          <a:rPr lang="tr-TR" sz="3200" dirty="0">
                            <a:solidFill>
                              <a:schemeClr val="tx1"/>
                            </a:solidFill>
                          </a:rPr>
                          <m:t>Q</m:t>
                        </m:r>
                      </m:e>
                      <m:sub>
                        <m:r>
                          <a:rPr lang="tr-TR" sz="3200" i="1">
                            <a:solidFill>
                              <a:schemeClr val="tx1"/>
                            </a:solidFill>
                            <a:latin typeface="Cambria Math" panose="02040503050406030204" pitchFamily="18" charset="0"/>
                          </a:rPr>
                          <m:t>𝑛</m:t>
                        </m:r>
                      </m:sub>
                    </m:sSub>
                  </m:oMath>
                </a14:m>
                <a:r>
                  <a:rPr lang="tr-TR" sz="3200" dirty="0" smtClean="0">
                    <a:solidFill>
                      <a:schemeClr val="tx1"/>
                    </a:solidFill>
                  </a:rPr>
                  <a:t> tesisin kapasitesi</a:t>
                </a:r>
              </a:p>
              <a:p>
                <a:pPr marL="0" indent="0">
                  <a:buNone/>
                </a:pPr>
                <a:r>
                  <a:rPr lang="tr-TR" sz="3200" dirty="0" smtClean="0">
                    <a:solidFill>
                      <a:schemeClr val="tx1"/>
                    </a:solidFill>
                  </a:rPr>
                  <a:t>80 bin lira brüt kârı sağlayacak kapasite kullanım oranı KKO=839/1000=%</a:t>
                </a:r>
                <a:r>
                  <a:rPr lang="tr-TR" sz="3200" smtClean="0">
                    <a:solidFill>
                      <a:schemeClr val="tx1"/>
                    </a:solidFill>
                  </a:rPr>
                  <a:t>83,9 olur.</a:t>
                </a:r>
                <a:endParaRPr lang="tr-TR" sz="3200" dirty="0" smtClean="0">
                  <a:solidFill>
                    <a:schemeClr val="tx1"/>
                  </a:solidFill>
                </a:endParaRPr>
              </a:p>
            </p:txBody>
          </p:sp>
        </mc:Choice>
        <mc:Fallback xmlns="">
          <p:sp>
            <p:nvSpPr>
              <p:cNvPr id="3" name="İçerik Yer Tutucusu 2"/>
              <p:cNvSpPr>
                <a:spLocks noGrp="1" noRot="1" noChangeAspect="1" noMove="1" noResize="1" noEditPoints="1" noAdjustHandles="1" noChangeArrowheads="1" noChangeShapeType="1" noTextEdit="1"/>
              </p:cNvSpPr>
              <p:nvPr>
                <p:ph idx="1"/>
              </p:nvPr>
            </p:nvSpPr>
            <p:spPr>
              <a:xfrm>
                <a:off x="677334" y="385591"/>
                <a:ext cx="8596668" cy="5655772"/>
              </a:xfrm>
              <a:blipFill rotWithShape="0">
                <a:blip r:embed="rId2"/>
                <a:stretch>
                  <a:fillRect l="-1773" t="-1401"/>
                </a:stretch>
              </a:blipFill>
            </p:spPr>
            <p:txBody>
              <a:bodyPr/>
              <a:lstStyle/>
              <a:p>
                <a:r>
                  <a:rPr lang="tr-TR">
                    <a:noFill/>
                  </a:rPr>
                  <a:t> </a:t>
                </a:r>
              </a:p>
            </p:txBody>
          </p:sp>
        </mc:Fallback>
      </mc:AlternateContent>
    </p:spTree>
    <p:extLst>
      <p:ext uri="{BB962C8B-B14F-4D97-AF65-F5344CB8AC3E}">
        <p14:creationId xmlns:p14="http://schemas.microsoft.com/office/powerpoint/2010/main" val="283602103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dirty="0" smtClean="0"/>
              <a:t>SORULAR</a:t>
            </a:r>
            <a:r>
              <a:rPr lang="tr-TR" dirty="0">
                <a:solidFill>
                  <a:schemeClr val="tx1"/>
                </a:solidFill>
              </a:rPr>
              <a:t/>
            </a:r>
            <a:br>
              <a:rPr lang="tr-TR" dirty="0">
                <a:solidFill>
                  <a:schemeClr val="tx1"/>
                </a:solidFill>
              </a:rPr>
            </a:br>
            <a:endParaRPr lang="tr-TR" dirty="0"/>
          </a:p>
        </p:txBody>
      </p:sp>
      <p:sp>
        <p:nvSpPr>
          <p:cNvPr id="3" name="İçerik Yer Tutucusu 2"/>
          <p:cNvSpPr>
            <a:spLocks noGrp="1"/>
          </p:cNvSpPr>
          <p:nvPr>
            <p:ph idx="1"/>
          </p:nvPr>
        </p:nvSpPr>
        <p:spPr>
          <a:xfrm>
            <a:off x="677333" y="2160589"/>
            <a:ext cx="9667669" cy="3880773"/>
          </a:xfrm>
        </p:spPr>
        <p:txBody>
          <a:bodyPr>
            <a:normAutofit/>
          </a:bodyPr>
          <a:lstStyle/>
          <a:p>
            <a:pPr marL="0" indent="0">
              <a:buNone/>
            </a:pPr>
            <a:endParaRPr lang="tr-TR" sz="3200" dirty="0" smtClean="0">
              <a:solidFill>
                <a:schemeClr val="tx1"/>
              </a:solidFill>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29850" y="215900"/>
            <a:ext cx="1962150" cy="1714500"/>
          </a:xfrm>
          <a:prstGeom prst="rect">
            <a:avLst/>
          </a:prstGeom>
        </p:spPr>
      </p:pic>
    </p:spTree>
    <p:extLst>
      <p:ext uri="{BB962C8B-B14F-4D97-AF65-F5344CB8AC3E}">
        <p14:creationId xmlns:p14="http://schemas.microsoft.com/office/powerpoint/2010/main" val="33920072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7334" y="365761"/>
            <a:ext cx="8596668" cy="5675602"/>
          </a:xfrm>
        </p:spPr>
        <p:txBody>
          <a:bodyPr>
            <a:normAutofit/>
          </a:bodyPr>
          <a:lstStyle/>
          <a:p>
            <a:r>
              <a:rPr lang="tr-TR" sz="3200" dirty="0" smtClean="0">
                <a:solidFill>
                  <a:srgbClr val="FF0000"/>
                </a:solidFill>
              </a:rPr>
              <a:t>işletmeler;</a:t>
            </a:r>
          </a:p>
          <a:p>
            <a:r>
              <a:rPr lang="tr-TR" sz="3200" dirty="0" smtClean="0">
                <a:solidFill>
                  <a:schemeClr val="tx1"/>
                </a:solidFill>
              </a:rPr>
              <a:t>Tek şahıs işletmeleri,</a:t>
            </a:r>
          </a:p>
          <a:p>
            <a:r>
              <a:rPr lang="tr-TR" sz="3200" dirty="0" smtClean="0">
                <a:solidFill>
                  <a:schemeClr val="tx1"/>
                </a:solidFill>
              </a:rPr>
              <a:t>Şahıs ortaklıkları(adi şirket, kolektif şirket, Adi komandit şirket),</a:t>
            </a:r>
          </a:p>
          <a:p>
            <a:r>
              <a:rPr lang="tr-TR" sz="3200" dirty="0" smtClean="0">
                <a:solidFill>
                  <a:schemeClr val="tx1"/>
                </a:solidFill>
              </a:rPr>
              <a:t>Sermaye ortaklıkları (anonim şirket, holding şirket, hisseli komandit şirket, limitet şirket, kooperatif şirket)</a:t>
            </a:r>
          </a:p>
          <a:p>
            <a:r>
              <a:rPr lang="tr-TR" sz="3200" dirty="0" smtClean="0">
                <a:solidFill>
                  <a:schemeClr val="tx1"/>
                </a:solidFill>
              </a:rPr>
              <a:t>Bu ticari birimlerin her birisine </a:t>
            </a:r>
            <a:r>
              <a:rPr lang="tr-TR" sz="3200" dirty="0" smtClean="0">
                <a:solidFill>
                  <a:srgbClr val="FF0000"/>
                </a:solidFill>
              </a:rPr>
              <a:t>firma</a:t>
            </a:r>
            <a:r>
              <a:rPr lang="tr-TR" sz="3200" dirty="0" smtClean="0">
                <a:solidFill>
                  <a:schemeClr val="tx1"/>
                </a:solidFill>
              </a:rPr>
              <a:t> denir.</a:t>
            </a:r>
          </a:p>
          <a:p>
            <a:r>
              <a:rPr lang="tr-TR" sz="3200" dirty="0" smtClean="0">
                <a:solidFill>
                  <a:schemeClr val="tx1"/>
                </a:solidFill>
              </a:rPr>
              <a:t>Firma bir organizasyonu ifade eder ve içerisinde birden fazla işletme bulunabilir.</a:t>
            </a:r>
          </a:p>
          <a:p>
            <a:endParaRPr lang="tr-TR" sz="3200" dirty="0" smtClean="0">
              <a:solidFill>
                <a:schemeClr val="tx1"/>
              </a:solidFill>
            </a:endParaRPr>
          </a:p>
          <a:p>
            <a:endParaRPr lang="tr-TR" sz="3200" dirty="0"/>
          </a:p>
        </p:txBody>
      </p:sp>
    </p:spTree>
    <p:extLst>
      <p:ext uri="{BB962C8B-B14F-4D97-AF65-F5344CB8AC3E}">
        <p14:creationId xmlns:p14="http://schemas.microsoft.com/office/powerpoint/2010/main" val="12418514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7333" y="320041"/>
            <a:ext cx="9217293" cy="5721322"/>
          </a:xfrm>
        </p:spPr>
        <p:txBody>
          <a:bodyPr>
            <a:normAutofit/>
          </a:bodyPr>
          <a:lstStyle/>
          <a:p>
            <a:r>
              <a:rPr lang="tr-TR" sz="3200" dirty="0" smtClean="0"/>
              <a:t>Mühendis işletmelerde görev alan, mal veya hizmet üretiminde teknik yönü ağırlıklı olan kişidir.</a:t>
            </a:r>
          </a:p>
          <a:p>
            <a:r>
              <a:rPr lang="tr-TR" sz="3200" dirty="0" smtClean="0"/>
              <a:t>Mühendis ekonominin bir dişlisi, bir üretim birimi önemli bir parçasıdır.</a:t>
            </a:r>
          </a:p>
          <a:p>
            <a:r>
              <a:rPr lang="tr-TR" sz="3200" dirty="0" smtClean="0"/>
              <a:t>Alınan ekonomik kararlar firmalar için hayati bir öneme sahiptir. Yanlış kararlar firmaların bulundukları sektörde silinmelerine neden olabilir. Kaynakların israfı hem ortaklara hem de milli ekonomiye zarar verir.</a:t>
            </a:r>
          </a:p>
          <a:p>
            <a:endParaRPr lang="tr-TR" sz="3200" dirty="0"/>
          </a:p>
        </p:txBody>
      </p:sp>
    </p:spTree>
    <p:extLst>
      <p:ext uri="{BB962C8B-B14F-4D97-AF65-F5344CB8AC3E}">
        <p14:creationId xmlns:p14="http://schemas.microsoft.com/office/powerpoint/2010/main" val="5697862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Mühendisin işletmedeki rolü</a:t>
            </a:r>
            <a:endParaRPr lang="tr-TR" dirty="0"/>
          </a:p>
        </p:txBody>
      </p:sp>
      <p:sp>
        <p:nvSpPr>
          <p:cNvPr id="3" name="İçerik Yer Tutucusu 2"/>
          <p:cNvSpPr>
            <a:spLocks noGrp="1"/>
          </p:cNvSpPr>
          <p:nvPr>
            <p:ph idx="1"/>
          </p:nvPr>
        </p:nvSpPr>
        <p:spPr/>
        <p:txBody>
          <a:bodyPr>
            <a:normAutofit/>
          </a:bodyPr>
          <a:lstStyle/>
          <a:p>
            <a:r>
              <a:rPr lang="tr-TR" sz="3200" dirty="0" smtClean="0"/>
              <a:t>Bir firma şahıs işletmesi olarak başlar ve sonra şahıs veya sermaye şirketi haline gelir.</a:t>
            </a:r>
          </a:p>
          <a:p>
            <a:r>
              <a:rPr lang="tr-TR" sz="3200" dirty="0" smtClean="0"/>
              <a:t>İşletme tipleri</a:t>
            </a:r>
            <a:endParaRPr lang="tr-TR" sz="3200"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1522" y="122829"/>
            <a:ext cx="2072114" cy="3234519"/>
          </a:xfrm>
          <a:prstGeom prst="rect">
            <a:avLst/>
          </a:prstGeom>
        </p:spPr>
      </p:pic>
    </p:spTree>
    <p:extLst>
      <p:ext uri="{BB962C8B-B14F-4D97-AF65-F5344CB8AC3E}">
        <p14:creationId xmlns:p14="http://schemas.microsoft.com/office/powerpoint/2010/main" val="7855508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Firma organizasyon tipleri</a:t>
            </a:r>
            <a:endParaRPr lang="tr-TR" dirty="0"/>
          </a:p>
        </p:txBody>
      </p:sp>
      <p:sp>
        <p:nvSpPr>
          <p:cNvPr id="3" name="İçerik Yer Tutucusu 2"/>
          <p:cNvSpPr>
            <a:spLocks noGrp="1"/>
          </p:cNvSpPr>
          <p:nvPr>
            <p:ph idx="1"/>
          </p:nvPr>
        </p:nvSpPr>
        <p:spPr/>
        <p:txBody>
          <a:bodyPr>
            <a:normAutofit lnSpcReduction="10000"/>
          </a:bodyPr>
          <a:lstStyle/>
          <a:p>
            <a:r>
              <a:rPr lang="tr-TR" sz="3200" dirty="0" smtClean="0"/>
              <a:t>Bir mühendisin içinde bulunduğu veya sahibi olduğu organizasyonun yapısını ve hukuki durumunu bilmesi gerekir.</a:t>
            </a:r>
          </a:p>
          <a:p>
            <a:r>
              <a:rPr lang="tr-TR" sz="3200" dirty="0" smtClean="0"/>
              <a:t>Şahıs firması biraz büyüyünce adi ortaklık haline gelir veya doğrudan Ticaret Kanunu’ na bağlı ortaklıklardan birisi haline dönüşür.</a:t>
            </a:r>
          </a:p>
          <a:p>
            <a:r>
              <a:rPr lang="tr-TR" sz="3200" dirty="0" smtClean="0"/>
              <a:t>Ortaklar birleşerek doğrudan şirketlerini kurabilirler.</a:t>
            </a:r>
            <a:endParaRPr lang="tr-TR" sz="3200" dirty="0"/>
          </a:p>
        </p:txBody>
      </p:sp>
    </p:spTree>
    <p:extLst>
      <p:ext uri="{BB962C8B-B14F-4D97-AF65-F5344CB8AC3E}">
        <p14:creationId xmlns:p14="http://schemas.microsoft.com/office/powerpoint/2010/main" val="6721568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Şahıs İşletmeleri</a:t>
            </a:r>
            <a:endParaRPr lang="tr-TR" dirty="0"/>
          </a:p>
        </p:txBody>
      </p:sp>
      <p:sp>
        <p:nvSpPr>
          <p:cNvPr id="3" name="İçerik Yer Tutucusu 2"/>
          <p:cNvSpPr>
            <a:spLocks noGrp="1"/>
          </p:cNvSpPr>
          <p:nvPr>
            <p:ph idx="1"/>
          </p:nvPr>
        </p:nvSpPr>
        <p:spPr/>
        <p:txBody>
          <a:bodyPr>
            <a:normAutofit fontScale="92500" lnSpcReduction="10000"/>
          </a:bodyPr>
          <a:lstStyle/>
          <a:p>
            <a:r>
              <a:rPr lang="tr-TR" sz="3200" dirty="0" smtClean="0"/>
              <a:t>Eğer işletmenin sadece bir sahibi varsa bu bir şahıs işletmesidir.</a:t>
            </a:r>
          </a:p>
          <a:p>
            <a:r>
              <a:rPr lang="tr-TR" sz="3200" dirty="0" smtClean="0"/>
              <a:t>Firma sahibi varlığından bir bölümünü firmasına sermaye olarak koyar ve aktiflerin tek sahibi olur.</a:t>
            </a:r>
          </a:p>
          <a:p>
            <a:r>
              <a:rPr lang="tr-TR" sz="3200" dirty="0" smtClean="0"/>
              <a:t>Borçlarının da tek sahibidir ve sınırsız sorumludur.</a:t>
            </a:r>
          </a:p>
          <a:p>
            <a:r>
              <a:rPr lang="tr-TR" sz="3200" dirty="0" smtClean="0"/>
              <a:t>Gelir vergisine tabidirler.</a:t>
            </a:r>
          </a:p>
          <a:p>
            <a:endParaRPr lang="tr-TR" sz="3200" dirty="0"/>
          </a:p>
        </p:txBody>
      </p:sp>
    </p:spTree>
    <p:extLst>
      <p:ext uri="{BB962C8B-B14F-4D97-AF65-F5344CB8AC3E}">
        <p14:creationId xmlns:p14="http://schemas.microsoft.com/office/powerpoint/2010/main" val="7410342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Şahıs İşletmeleri</a:t>
            </a:r>
            <a:endParaRPr lang="tr-TR" dirty="0"/>
          </a:p>
        </p:txBody>
      </p:sp>
      <p:sp>
        <p:nvSpPr>
          <p:cNvPr id="3" name="İçerik Yer Tutucusu 2"/>
          <p:cNvSpPr>
            <a:spLocks noGrp="1"/>
          </p:cNvSpPr>
          <p:nvPr>
            <p:ph idx="1"/>
          </p:nvPr>
        </p:nvSpPr>
        <p:spPr/>
        <p:txBody>
          <a:bodyPr>
            <a:normAutofit lnSpcReduction="10000"/>
          </a:bodyPr>
          <a:lstStyle/>
          <a:p>
            <a:r>
              <a:rPr lang="tr-TR" sz="3200" dirty="0" smtClean="0"/>
              <a:t>Firmasını istediği zaman tasfiye edebilir, satabilir, yeni ortaklar alarak başka bir şirket şekline çevirebilir veya miras olarak murislerine bırakabilir.</a:t>
            </a:r>
          </a:p>
          <a:p>
            <a:r>
              <a:rPr lang="tr-TR" sz="3200" dirty="0" smtClean="0"/>
              <a:t>Şahıs işletmeleri kanunların şirketlere tanımış olduğu bazı muafiyet, teşvik ve kolaylıklardan faydalanamazlar.</a:t>
            </a:r>
          </a:p>
          <a:p>
            <a:r>
              <a:rPr lang="tr-TR" sz="3200" dirty="0" smtClean="0"/>
              <a:t>Küçük esnaf muaflığından yararlanabilirler.</a:t>
            </a:r>
          </a:p>
          <a:p>
            <a:endParaRPr lang="tr-TR" sz="3200" dirty="0"/>
          </a:p>
        </p:txBody>
      </p:sp>
    </p:spTree>
    <p:extLst>
      <p:ext uri="{BB962C8B-B14F-4D97-AF65-F5344CB8AC3E}">
        <p14:creationId xmlns:p14="http://schemas.microsoft.com/office/powerpoint/2010/main" val="766472347"/>
      </p:ext>
    </p:extLst>
  </p:cSld>
  <p:clrMapOvr>
    <a:masterClrMapping/>
  </p:clrMapOvr>
  <p:timing>
    <p:tnLst>
      <p:par>
        <p:cTn id="1" dur="indefinite" restart="never" nodeType="tmRoot"/>
      </p:par>
    </p:tnLst>
  </p:timing>
</p:sld>
</file>

<file path=ppt/theme/theme1.xml><?xml version="1.0" encoding="utf-8"?>
<a:theme xmlns:a="http://schemas.openxmlformats.org/drawingml/2006/main" name="Kristal">
  <a:themeElements>
    <a:clrScheme name="Kristal">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Kristal">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ristal">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291</TotalTime>
  <Words>1388</Words>
  <Application>Microsoft Office PowerPoint</Application>
  <PresentationFormat>Geniş ekran</PresentationFormat>
  <Paragraphs>189</Paragraphs>
  <Slides>35</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35</vt:i4>
      </vt:variant>
    </vt:vector>
  </HeadingPairs>
  <TitlesOfParts>
    <vt:vector size="40" baseType="lpstr">
      <vt:lpstr>Arial</vt:lpstr>
      <vt:lpstr>Cambria Math</vt:lpstr>
      <vt:lpstr>Trebuchet MS</vt:lpstr>
      <vt:lpstr>Wingdings 3</vt:lpstr>
      <vt:lpstr>Kristal</vt:lpstr>
      <vt:lpstr>Mühendislik Ekonomisi</vt:lpstr>
      <vt:lpstr>  EKONOMİK KARARLAR</vt:lpstr>
      <vt:lpstr>Ekonomik kararlar</vt:lpstr>
      <vt:lpstr>PowerPoint Sunusu</vt:lpstr>
      <vt:lpstr>PowerPoint Sunusu</vt:lpstr>
      <vt:lpstr>Mühendisin işletmedeki rolü</vt:lpstr>
      <vt:lpstr>Firma organizasyon tipleri</vt:lpstr>
      <vt:lpstr>Şahıs İşletmeleri</vt:lpstr>
      <vt:lpstr>Şahıs İşletmeleri</vt:lpstr>
      <vt:lpstr>Ortaklıklar</vt:lpstr>
      <vt:lpstr>Ortaklıklar</vt:lpstr>
      <vt:lpstr>Ortaklıklar</vt:lpstr>
      <vt:lpstr>Şirketler</vt:lpstr>
      <vt:lpstr>Şirketler</vt:lpstr>
      <vt:lpstr>Şirketler</vt:lpstr>
      <vt:lpstr>Mühendislik ekonomisi kararları</vt:lpstr>
      <vt:lpstr>Mühendislik ekonomisi kararları</vt:lpstr>
      <vt:lpstr>Büyük Ölçekli Mühendislik Projeleri</vt:lpstr>
      <vt:lpstr>Büyük Ölçekli Mühendislik Projeleri</vt:lpstr>
      <vt:lpstr>Büyük Ölçekli Mühendislik Projeleri</vt:lpstr>
      <vt:lpstr>Büyük Ölçekli Mühendislik Projeleri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örnek</vt:lpstr>
      <vt:lpstr>PowerPoint Sunusu</vt:lpstr>
      <vt:lpstr>PowerPoint Sunusu</vt:lpstr>
      <vt:lpstr>SORULAR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Mühendislik Ekonomisi</dc:title>
  <dc:creator>Çetin Gençer</dc:creator>
  <cp:lastModifiedBy>Çetin Gençer</cp:lastModifiedBy>
  <cp:revision>49</cp:revision>
  <dcterms:created xsi:type="dcterms:W3CDTF">2015-10-04T20:20:27Z</dcterms:created>
  <dcterms:modified xsi:type="dcterms:W3CDTF">2015-11-14T23:17:49Z</dcterms:modified>
</cp:coreProperties>
</file>