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5" r:id="rId20"/>
    <p:sldId id="273" r:id="rId21"/>
    <p:sldId id="274" r:id="rId22"/>
    <p:sldId id="275" r:id="rId23"/>
    <p:sldId id="286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7" r:id="rId32"/>
    <p:sldId id="283" r:id="rId33"/>
    <p:sldId id="284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98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85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80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491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769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45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33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91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59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100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46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41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03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01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161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32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B022-AC7E-4608-AFA5-54FC88E7D23E}" type="datetimeFigureOut">
              <a:rPr lang="tr-TR" smtClean="0"/>
              <a:t>26.09.2016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52359E-7C7F-40C7-BBDB-B1DA8B4AA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64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Mühendislik Ekonomisi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tr-TR" sz="4500" dirty="0" smtClean="0"/>
              <a:t>Yrd. Doç. Dr. Çetin GENÇER</a:t>
            </a:r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3800" dirty="0" smtClean="0"/>
              <a:t>2016</a:t>
            </a:r>
            <a:endParaRPr lang="tr-TR" sz="3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013" y="0"/>
            <a:ext cx="1752987" cy="254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3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Mühendisliğinin metodolojisi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3200" dirty="0" smtClean="0"/>
              <a:t>Bu çalışma için şu yol izlenebilir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Firmayla ilgili projeler bazında giderleri ayrı ayrı belirle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Gider birimlerini ve gider ünitelerini belirle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Departmanlar itibariyle toplam giderleri belirle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Malzeme, enerji ve işçilik standartlarını tespit et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Alternatif gider ve maliyetleri belirle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Mevcut duruma üretimden daha düşük gideri maliyeti verecek alternatif geliştir ve seç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Sistemi kontrol et ve devamlı bir süreç haline getir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5349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Mühendisliğinde kullanılan yöntemler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FF0000"/>
                </a:solidFill>
              </a:rPr>
              <a:t>Verimliliğin ölçülmesi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Kullanılan mal ve hizmetlerin etkin kullanımı nasıl ölçülecektir?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215900"/>
            <a:ext cx="19621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Mühendisliğinde kullanılan yöntemler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3200" dirty="0" smtClean="0">
                    <a:solidFill>
                      <a:srgbClr val="FF0000"/>
                    </a:solidFill>
                  </a:rPr>
                  <a:t>Verimliliğin ölçülmesi</a:t>
                </a:r>
              </a:p>
              <a:p>
                <a:pPr marL="0" indent="0">
                  <a:buNone/>
                </a:pPr>
                <a:r>
                  <a:rPr lang="tr-TR" sz="3200" dirty="0" smtClean="0">
                    <a:solidFill>
                      <a:schemeClr val="tx1"/>
                    </a:solidFill>
                  </a:rPr>
                  <a:t>Verimlilik (Prodüktivite)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𝚤𝑘𝑡𝚤</m:t>
                        </m:r>
                      </m:num>
                      <m:den>
                        <m:r>
                          <a:rPr lang="tr-T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𝑔𝑖𝑟𝑑𝑖</m:t>
                        </m:r>
                      </m:den>
                    </m:f>
                  </m:oMath>
                </a14:m>
                <a:endParaRPr lang="tr-TR" sz="3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tr-TR" sz="3200" dirty="0" smtClean="0">
                    <a:solidFill>
                      <a:schemeClr val="tx1"/>
                    </a:solidFill>
                  </a:rPr>
                  <a:t>Ölçüm birimi ne olacaktır?</a:t>
                </a:r>
              </a:p>
              <a:p>
                <a:pPr marL="0" indent="0">
                  <a:buNone/>
                </a:pPr>
                <a:r>
                  <a:rPr lang="tr-TR" sz="3200" dirty="0" smtClean="0">
                    <a:solidFill>
                      <a:schemeClr val="tx1"/>
                    </a:solidFill>
                  </a:rPr>
                  <a:t>Yapılan üretimin çeşidine göre kg, kg/makine, kg/işçi, </a:t>
                </a:r>
                <a:r>
                  <a:rPr lang="tr-TR" sz="3200" dirty="0" err="1" smtClean="0">
                    <a:solidFill>
                      <a:schemeClr val="tx1"/>
                    </a:solidFill>
                  </a:rPr>
                  <a:t>br</a:t>
                </a:r>
                <a:r>
                  <a:rPr lang="tr-TR" sz="3200" dirty="0" smtClean="0">
                    <a:solidFill>
                      <a:schemeClr val="tx1"/>
                    </a:solidFill>
                  </a:rPr>
                  <a:t>/saat vb.</a:t>
                </a:r>
                <a:endParaRPr lang="tr-T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73" t="-2041" b="-28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2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Mühendisliğinde kullanılan yöntemler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FF0000"/>
                </a:solidFill>
              </a:rPr>
              <a:t>Verimliliğin ölçülmesi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Eğer değer olarak para ile ifade edilen iktisadilik ölçülecekse</a:t>
            </a:r>
          </a:p>
          <a:p>
            <a:pPr marL="0" indent="0">
              <a:buNone/>
            </a:pPr>
            <a:endParaRPr lang="tr-T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İktisadilik = Üretimin satış tutarı/üretimin maliyet tutarı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Yapılan üretimin firmaya getirisi nedir?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4557051"/>
            <a:ext cx="19621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Mühendisliğinde kullanılan yöntemler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C00000"/>
                </a:solidFill>
              </a:rPr>
              <a:t>İmal etme ve satın alma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‘İmal et ve satın al’ kararlarında bir parçanın, </a:t>
            </a:r>
            <a:r>
              <a:rPr lang="tr-TR" sz="3200" dirty="0" err="1" smtClean="0">
                <a:solidFill>
                  <a:schemeClr val="tx1"/>
                </a:solidFill>
              </a:rPr>
              <a:t>mamülün</a:t>
            </a:r>
            <a:r>
              <a:rPr lang="tr-TR" sz="3200" dirty="0" smtClean="0">
                <a:solidFill>
                  <a:schemeClr val="tx1"/>
                </a:solidFill>
              </a:rPr>
              <a:t> veya hizmetin firmada imal edilmesi halindeki üretim maliyeti ile satın alma maliyeti birim başına karşılaştırılır.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Örnek General </a:t>
            </a:r>
            <a:r>
              <a:rPr lang="tr-TR" sz="3200" dirty="0" err="1" smtClean="0">
                <a:solidFill>
                  <a:schemeClr val="tx1"/>
                </a:solidFill>
              </a:rPr>
              <a:t>Motors</a:t>
            </a:r>
            <a:r>
              <a:rPr lang="tr-TR" sz="3200" dirty="0" smtClean="0">
                <a:solidFill>
                  <a:schemeClr val="tx1"/>
                </a:solidFill>
              </a:rPr>
              <a:t> ile birlikte faaliyet gösteren firma sayısı 50 bin, </a:t>
            </a:r>
            <a:r>
              <a:rPr lang="tr-TR" sz="3200" dirty="0" err="1" smtClean="0">
                <a:solidFill>
                  <a:schemeClr val="tx1"/>
                </a:solidFill>
              </a:rPr>
              <a:t>Casio</a:t>
            </a:r>
            <a:r>
              <a:rPr lang="tr-TR" sz="3200" dirty="0" smtClean="0">
                <a:solidFill>
                  <a:schemeClr val="tx1"/>
                </a:solidFill>
              </a:rPr>
              <a:t> firması ile 65 bindir. </a:t>
            </a:r>
          </a:p>
        </p:txBody>
      </p:sp>
    </p:spTree>
    <p:extLst>
      <p:ext uri="{BB962C8B-B14F-4D97-AF65-F5344CB8AC3E}">
        <p14:creationId xmlns:p14="http://schemas.microsoft.com/office/powerpoint/2010/main" val="7254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Mühendisliğinde kullanılan yöntemler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C00000"/>
                </a:solidFill>
              </a:rPr>
              <a:t>İmal etme ve satın alma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Bu yöntemde firma maliyet, kalite, üretim süreci, ar-ge avantajları sağladığı gibi kendisi de bizzat üretimle uğraşmamakta, bu üretimi gerektirecek yatırımları ve işletmeciliği yapmamaktadır.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Kiralama da diğer bir yöntem olarak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453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Mühendisliğinde kullanılan yöntemler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C00000"/>
                </a:solidFill>
              </a:rPr>
              <a:t>Defolu üretimin düzeltilmesi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Defolu üretim firma içerisindeki kullanılan malzeme ve işçiliğin kalitesinden, teknolojiden, makinelerin eskimesinden vb. birçok sebepten doğabilir ve bu üretimi minimize etmek gerekir. </a:t>
            </a:r>
          </a:p>
        </p:txBody>
      </p:sp>
    </p:spTree>
    <p:extLst>
      <p:ext uri="{BB962C8B-B14F-4D97-AF65-F5344CB8AC3E}">
        <p14:creationId xmlns:p14="http://schemas.microsoft.com/office/powerpoint/2010/main" val="1250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Mühendisliğinde kullanılan yöntemler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C00000"/>
                </a:solidFill>
              </a:rPr>
              <a:t>Sermaye maliyetinin azaltılması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Borç sermayenin firmaya maliyeti önem arz eder. Firmanın borç faiz oranlarında bir düşüş firmaya önemli tasarruf sağlar. Yüksek faiz oranları büyük risk taşır.</a:t>
            </a:r>
          </a:p>
        </p:txBody>
      </p:sp>
    </p:spTree>
    <p:extLst>
      <p:ext uri="{BB962C8B-B14F-4D97-AF65-F5344CB8AC3E}">
        <p14:creationId xmlns:p14="http://schemas.microsoft.com/office/powerpoint/2010/main" val="28360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Mühendisliğinde kullanılan yöntemler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sz="3200" dirty="0" smtClean="0">
                    <a:solidFill>
                      <a:srgbClr val="C00000"/>
                    </a:solidFill>
                  </a:rPr>
                  <a:t>Sermaye maliyetinin azaltılması</a:t>
                </a:r>
              </a:p>
              <a:p>
                <a:pPr marL="0" indent="0">
                  <a:buNone/>
                </a:pPr>
                <a:r>
                  <a:rPr lang="tr-TR" sz="3200" dirty="0" smtClean="0">
                    <a:solidFill>
                      <a:schemeClr val="tx1"/>
                    </a:solidFill>
                  </a:rPr>
                  <a:t>Bugün P miktarında alınan bir borcun %i faiz oranı üzerinden n yıl sonraki tutarı yani F değeri</a:t>
                </a:r>
              </a:p>
              <a:p>
                <a:pPr marL="0" indent="0">
                  <a:buNone/>
                </a:pPr>
                <a:endParaRPr lang="tr-TR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tr-TR" sz="3200" dirty="0" smtClean="0">
                    <a:solidFill>
                      <a:schemeClr val="tx1"/>
                    </a:solidFill>
                  </a:rPr>
                  <a:t>F=P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tr-T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tr-TR" sz="3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tr-TR" sz="3200" dirty="0" smtClean="0">
                    <a:solidFill>
                      <a:schemeClr val="tx1"/>
                    </a:solidFill>
                  </a:rPr>
                  <a:t>Örnek 1.7 s:13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73" t="-32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4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9" y="136478"/>
            <a:ext cx="10323913" cy="6619932"/>
          </a:xfrm>
        </p:spPr>
      </p:pic>
    </p:spTree>
    <p:extLst>
      <p:ext uri="{BB962C8B-B14F-4D97-AF65-F5344CB8AC3E}">
        <p14:creationId xmlns:p14="http://schemas.microsoft.com/office/powerpoint/2010/main" val="30199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Mühendis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Kendi alanında teknik bilgi ve uzmanlığa sahip, insan, makine-teçhizat, malzeme, ekipman ve prosesleri kullanmak suretiyle işletmede mal ve hizmet üreten teknik elemandır.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-94997"/>
            <a:ext cx="2819048" cy="40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Mühendisliğinde kullanılan yöntemler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FF0000"/>
                </a:solidFill>
              </a:rPr>
              <a:t>Kredili mal ve hizmet alım politikası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Gider mühendisliği kredili olarak alınacak mal ve hizmetlere ödenecek kredi farklarının o dönem için geçerli cari faiz oranlarının altında olup olmadığını inceler ve bu oranın daima faiz oranlarının altında kalması için politika geliştirir.</a:t>
            </a:r>
          </a:p>
        </p:txBody>
      </p:sp>
    </p:spTree>
    <p:extLst>
      <p:ext uri="{BB962C8B-B14F-4D97-AF65-F5344CB8AC3E}">
        <p14:creationId xmlns:p14="http://schemas.microsoft.com/office/powerpoint/2010/main" val="16849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Mühendisliğinde kullanılan yöntemler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FF0000"/>
                </a:solidFill>
              </a:rPr>
              <a:t>Kredili mal ve hizmet alım politikası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Satıcı firma örneğin 2/10, net 30 gün vadeli olarak mallarını satsın.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Bunun anlamı, bu malın satışında vade 30 gündür ve eğer malın parası ilk 10 gün içerisinde ödenirse %2 oranında peşinat </a:t>
            </a:r>
            <a:r>
              <a:rPr lang="tr-TR" sz="3200" dirty="0" err="1" smtClean="0">
                <a:solidFill>
                  <a:schemeClr val="tx1"/>
                </a:solidFill>
              </a:rPr>
              <a:t>iskontosu</a:t>
            </a:r>
            <a:r>
              <a:rPr lang="tr-TR" sz="3200" dirty="0" smtClean="0">
                <a:solidFill>
                  <a:schemeClr val="tx1"/>
                </a:solidFill>
              </a:rPr>
              <a:t> yapılacaktır.</a:t>
            </a:r>
          </a:p>
        </p:txBody>
      </p:sp>
    </p:spTree>
    <p:extLst>
      <p:ext uri="{BB962C8B-B14F-4D97-AF65-F5344CB8AC3E}">
        <p14:creationId xmlns:p14="http://schemas.microsoft.com/office/powerpoint/2010/main" val="27193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Mühendisliğinde kullanılan yöntemler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667669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3200" dirty="0" smtClean="0">
                    <a:solidFill>
                      <a:srgbClr val="FF0000"/>
                    </a:solidFill>
                  </a:rPr>
                  <a:t>Kredili mal ve hizmet alım politikası</a:t>
                </a:r>
              </a:p>
              <a:p>
                <a:pPr marL="0" indent="0">
                  <a:buNone/>
                </a:pPr>
                <a:r>
                  <a:rPr lang="tr-TR" sz="3200" dirty="0" smtClean="0">
                    <a:solidFill>
                      <a:schemeClr val="tx1"/>
                    </a:solidFill>
                  </a:rPr>
                  <a:t>Vade farklarının ne oranda olduğu şu denklemle hesaplanır.</a:t>
                </a:r>
              </a:p>
              <a:p>
                <a:pPr marL="0" indent="0">
                  <a:buNone/>
                </a:pPr>
                <a:r>
                  <a:rPr lang="tr-TR" sz="3200" dirty="0" smtClean="0">
                    <a:solidFill>
                      <a:schemeClr val="tx1"/>
                    </a:solidFill>
                  </a:rPr>
                  <a:t>Vade farkı(%i)=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𝑖𝑠𝑘𝑜𝑛𝑡𝑜</m:t>
                        </m:r>
                        <m:r>
                          <a:rPr lang="tr-T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𝑜𝑟𝑎𝑛𝚤</m:t>
                        </m:r>
                      </m:num>
                      <m:den>
                        <m:r>
                          <a:rPr lang="tr-T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100−</m:t>
                        </m:r>
                        <m:r>
                          <a:rPr lang="tr-T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𝑖𝑠𝑘𝑜𝑛𝑡𝑜</m:t>
                        </m:r>
                        <m:r>
                          <a:rPr lang="tr-T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𝑜𝑟𝑎𝑛𝚤</m:t>
                        </m:r>
                      </m:den>
                    </m:f>
                  </m:oMath>
                </a14:m>
                <a:r>
                  <a:rPr lang="tr-TR" sz="3200" dirty="0" smtClean="0">
                    <a:solidFill>
                      <a:schemeClr val="tx1"/>
                    </a:solidFill>
                  </a:rPr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𝑘𝑟𝑒𝑑𝑖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𝑣𝑎𝑑𝑒𝑠𝑖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𝑖𝑠𝑘𝑜𝑛𝑡𝑜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𝑟𝑒𝑠𝑖</m:t>
                        </m:r>
                      </m:den>
                    </m:f>
                  </m:oMath>
                </a14:m>
                <a:endParaRPr lang="tr-TR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667669" cy="3880773"/>
              </a:xfrm>
              <a:blipFill rotWithShape="0">
                <a:blip r:embed="rId2"/>
                <a:stretch>
                  <a:fillRect l="-1576" t="-20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0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0" y="477671"/>
            <a:ext cx="11151396" cy="6168789"/>
          </a:xfrm>
        </p:spPr>
      </p:pic>
    </p:spTree>
    <p:extLst>
      <p:ext uri="{BB962C8B-B14F-4D97-AF65-F5344CB8AC3E}">
        <p14:creationId xmlns:p14="http://schemas.microsoft.com/office/powerpoint/2010/main" val="12180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 Mühendisliği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2160589"/>
            <a:ext cx="966766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Değer mühendisliği gider mühendisliği ve mühendislik ekonomisiyle iç içe olan diğer bir uzmanlık sahasıdır.</a:t>
            </a:r>
          </a:p>
          <a:p>
            <a:pPr marL="0" indent="0">
              <a:buNone/>
            </a:pPr>
            <a:endParaRPr lang="tr-T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200" dirty="0" smtClean="0">
                <a:solidFill>
                  <a:srgbClr val="00B0F0"/>
                </a:solidFill>
              </a:rPr>
              <a:t>Değer; </a:t>
            </a:r>
            <a:r>
              <a:rPr lang="tr-TR" sz="3200" dirty="0" smtClean="0">
                <a:solidFill>
                  <a:schemeClr val="tx1"/>
                </a:solidFill>
              </a:rPr>
              <a:t>bir mal veya hizmetin para ile ölçülebilen karşılığı yani üstünlüğü, nitelikleri ve fonksiyonlarıdır.</a:t>
            </a:r>
          </a:p>
        </p:txBody>
      </p:sp>
    </p:spTree>
    <p:extLst>
      <p:ext uri="{BB962C8B-B14F-4D97-AF65-F5344CB8AC3E}">
        <p14:creationId xmlns:p14="http://schemas.microsoft.com/office/powerpoint/2010/main" val="21941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 Mühendisliği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2160589"/>
            <a:ext cx="966766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Amaç ürünün ve hizmetin kalitesinden ödün vermeden maliyetlerin düşürülmesidir.</a:t>
            </a:r>
          </a:p>
          <a:p>
            <a:pPr marL="0" indent="0">
              <a:buNone/>
            </a:pPr>
            <a:endParaRPr lang="tr-T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Bir şeyin değerli olması; o şeyin ihtiyaçları karşılamada daha üst seviyede olması yani tatmin sağlaması ve maliyetlerinin uygun olması yani minimum olmasıdır.</a:t>
            </a:r>
          </a:p>
          <a:p>
            <a:pPr marL="0" indent="0">
              <a:buNone/>
            </a:pPr>
            <a:endParaRPr lang="tr-TR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 Mühendisliği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2160589"/>
            <a:ext cx="9667669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00B0F0"/>
                </a:solidFill>
              </a:rPr>
              <a:t>Değer kavramı</a:t>
            </a:r>
            <a:r>
              <a:rPr lang="tr-TR" sz="3200" dirty="0" smtClean="0">
                <a:solidFill>
                  <a:schemeClr val="tx1"/>
                </a:solidFill>
              </a:rPr>
              <a:t>, mal ve hizmette kaliteyi doğurur. Bir mal ve hizmet ne ölçüde kaliteli ve kullanıma uygunsa, müşterinin ihtiyacını ve tatmin derecesini karşılıyorsa o derece değerlidir.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rgbClr val="00B0F0"/>
                </a:solidFill>
              </a:rPr>
              <a:t>Değer mühendisliği; </a:t>
            </a:r>
            <a:r>
              <a:rPr lang="tr-TR" sz="3200" dirty="0" smtClean="0">
                <a:solidFill>
                  <a:schemeClr val="tx1"/>
                </a:solidFill>
              </a:rPr>
              <a:t>firmada ürünlerin, servislerin, süreçlerin, hizmetlerin istenilen kalitede istenilen fonksiyonlarının minimum maliyetle sağlanabilmesini gerçekleştiren bir yöntemdir.</a:t>
            </a:r>
          </a:p>
        </p:txBody>
      </p:sp>
    </p:spTree>
    <p:extLst>
      <p:ext uri="{BB962C8B-B14F-4D97-AF65-F5344CB8AC3E}">
        <p14:creationId xmlns:p14="http://schemas.microsoft.com/office/powerpoint/2010/main" val="5773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 Mühendisliği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2160589"/>
            <a:ext cx="9667669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Temel amacın;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Değer yaratmayan faaliyetlerin minimize edilmesi ve ayıklanması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Değer yaratan faaliyetlerin sürekli iyileştirilmesi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Müşteri memnuniyetinin ve tatmininin sağlanması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Ürünün maliyetinin </a:t>
            </a:r>
            <a:r>
              <a:rPr lang="tr-TR" sz="3200" dirty="0" err="1" smtClean="0">
                <a:solidFill>
                  <a:schemeClr val="tx1"/>
                </a:solidFill>
              </a:rPr>
              <a:t>minimizasyonu</a:t>
            </a:r>
            <a:r>
              <a:rPr lang="tr-TR" sz="3200" dirty="0" smtClean="0">
                <a:solidFill>
                  <a:schemeClr val="tx1"/>
                </a:solidFill>
              </a:rPr>
              <a:t> olmalıdır.</a:t>
            </a:r>
          </a:p>
        </p:txBody>
      </p:sp>
    </p:spTree>
    <p:extLst>
      <p:ext uri="{BB962C8B-B14F-4D97-AF65-F5344CB8AC3E}">
        <p14:creationId xmlns:p14="http://schemas.microsoft.com/office/powerpoint/2010/main" val="17097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 Mühendisliği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2160589"/>
            <a:ext cx="9667669" cy="38807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00B0F0"/>
                </a:solidFill>
              </a:rPr>
              <a:t>Metodolojisi: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Planlamada sistemlerin ve yöntemlerin belirlenmesi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Örgütsel planlamanın ve analizlerinin yapılması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İşin geliştirilmesi ve basitleştirilmesi yöntemlerinin belirlenmesi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İşçilik ve materyal standartlarının kurulması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Üretim maliyetlerinin maksimizasyonu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Hammadde, yarı mamul ve mamul stoklarının kontrolü, önleyici tamir-bakım programlarının yapılması</a:t>
            </a:r>
          </a:p>
        </p:txBody>
      </p:sp>
    </p:spTree>
    <p:extLst>
      <p:ext uri="{BB962C8B-B14F-4D97-AF65-F5344CB8AC3E}">
        <p14:creationId xmlns:p14="http://schemas.microsoft.com/office/powerpoint/2010/main" val="40576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 Mühendisliği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2160589"/>
            <a:ext cx="9667669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00B0F0"/>
                </a:solidFill>
              </a:rPr>
              <a:t>6 adet soru üzerine bina edilmektedir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Bu nedir?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Bunun görevi nedir?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Bunun maliyeti nedir?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Bu fonksiyonlar </a:t>
            </a:r>
            <a:r>
              <a:rPr lang="tr-TR" sz="3200" dirty="0" err="1" smtClean="0">
                <a:solidFill>
                  <a:schemeClr val="tx1"/>
                </a:solidFill>
              </a:rPr>
              <a:t>gereklimidir</a:t>
            </a:r>
            <a:r>
              <a:rPr lang="tr-TR" sz="32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Başka hangi fonksiyonlar bu ürün için gereklidir?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Bunlardan hangisinin maliyeti mevcut dizayndan daha düşüktür?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215900"/>
            <a:ext cx="19621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Mühendis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Amacı; </a:t>
            </a:r>
            <a:r>
              <a:rPr lang="tr-TR" sz="3200" dirty="0" smtClean="0"/>
              <a:t>malzeme, kaynak, zaman, teknoloji gibi girdileri kullanmak suretiyle maksimum üretimi elde etmektir.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2418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 Mühendisliği-</a:t>
            </a:r>
            <a:r>
              <a:rPr lang="tr-TR" dirty="0" smtClean="0">
                <a:solidFill>
                  <a:schemeClr val="tx1"/>
                </a:solidFill>
              </a:rPr>
              <a:t>Değerin </a:t>
            </a:r>
            <a:r>
              <a:rPr lang="tr-TR" dirty="0">
                <a:solidFill>
                  <a:schemeClr val="tx1"/>
                </a:solidFill>
              </a:rPr>
              <a:t>ölçülmesi</a:t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667669" cy="388077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tr-TR" sz="3200" dirty="0" smtClean="0">
                    <a:solidFill>
                      <a:schemeClr val="tx1"/>
                    </a:solidFill>
                  </a:rPr>
                  <a:t>Maliyet tabanlı değerin ölçülmesi</a:t>
                </a:r>
              </a:p>
              <a:p>
                <a:pPr marL="0" indent="0">
                  <a:buNone/>
                </a:pPr>
                <a:endParaRPr lang="tr-TR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3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tr-TR" sz="3200" dirty="0" smtClean="0">
                    <a:solidFill>
                      <a:schemeClr val="tx1"/>
                    </a:solidFill>
                  </a:rPr>
                  <a:t>Değer=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𝑓𝑜𝑛𝑘𝑠𝑖𝑦𝑜𝑛</m:t>
                        </m:r>
                      </m:num>
                      <m:den>
                        <m:r>
                          <a:rPr lang="tr-T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𝑚𝑎𝑙𝑖𝑦𝑒𝑡</m:t>
                        </m:r>
                      </m:den>
                    </m:f>
                  </m:oMath>
                </a14:m>
                <a:r>
                  <a:rPr lang="tr-TR" sz="32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2+………+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𝑊𝑛𝐹𝑛</m:t>
                        </m:r>
                      </m:num>
                      <m:den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2+……</m:t>
                        </m:r>
                        <m:r>
                          <a:rPr lang="tr-TR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𝑀𝑛</m:t>
                        </m:r>
                      </m:den>
                    </m:f>
                  </m:oMath>
                </a14:m>
                <a:r>
                  <a:rPr lang="tr-TR" sz="3200" dirty="0" smtClean="0">
                    <a:solidFill>
                      <a:schemeClr val="tx1"/>
                    </a:solidFill>
                  </a:rPr>
                  <a:t>=W1+W1+W1…W1=1</a:t>
                </a:r>
              </a:p>
              <a:p>
                <a:pPr marL="0" indent="0">
                  <a:buNone/>
                </a:pPr>
                <a:r>
                  <a:rPr lang="tr-TR" sz="3200" dirty="0" smtClean="0">
                    <a:solidFill>
                      <a:schemeClr val="tx1"/>
                    </a:solidFill>
                  </a:rPr>
                  <a:t>W ağırlıkları, F fonksiyonları ve M maliyetleri gösterir.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667669" cy="3880773"/>
              </a:xfrm>
              <a:blipFill rotWithShape="0">
                <a:blip r:embed="rId2"/>
                <a:stretch>
                  <a:fillRect l="-1450" t="-1884" r="-10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3" y="163698"/>
            <a:ext cx="7306060" cy="6618918"/>
          </a:xfrm>
        </p:spPr>
      </p:pic>
    </p:spTree>
    <p:extLst>
      <p:ext uri="{BB962C8B-B14F-4D97-AF65-F5344CB8AC3E}">
        <p14:creationId xmlns:p14="http://schemas.microsoft.com/office/powerpoint/2010/main" val="18304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3" y="218365"/>
            <a:ext cx="11393455" cy="5527342"/>
          </a:xfrm>
        </p:spPr>
      </p:pic>
    </p:spTree>
    <p:extLst>
      <p:ext uri="{BB962C8B-B14F-4D97-AF65-F5344CB8AC3E}">
        <p14:creationId xmlns:p14="http://schemas.microsoft.com/office/powerpoint/2010/main" val="27147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mtClean="0"/>
              <a:t>SORULAR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2160589"/>
            <a:ext cx="966766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200" dirty="0" smtClean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215900"/>
            <a:ext cx="19621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 ve Gelir Mühendisliği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2160589"/>
            <a:ext cx="9217293" cy="3880773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Cost</a:t>
            </a:r>
            <a:r>
              <a:rPr lang="tr-TR" sz="3200" dirty="0" smtClean="0"/>
              <a:t> </a:t>
            </a:r>
            <a:r>
              <a:rPr lang="tr-TR" sz="3200" dirty="0" err="1" smtClean="0"/>
              <a:t>engineering</a:t>
            </a:r>
            <a:r>
              <a:rPr lang="tr-TR" sz="3200" dirty="0" smtClean="0"/>
              <a:t> (maliyet mühendisliği)</a:t>
            </a:r>
          </a:p>
          <a:p>
            <a:r>
              <a:rPr lang="tr-TR" sz="3200" dirty="0" smtClean="0"/>
              <a:t>Gider mühendisliği disiplini; özellikle bütün mühendisliklerin ve proje yönetiminin gider gerektiren yani para çıkışına sebep olan yönünün etkin bir şekilde yönetimini ve denetimini, bununla ilgili sistem yaklaşımlarını ifade eder.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697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3200" dirty="0" smtClean="0"/>
              <a:t>Gider mühendisliği içerisine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Giderlerin maliyetlerinin tahmini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Maliyet analizi ve değerlendirmesi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Birim mamul maliyetleri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Mamul alım ve üretim maliyetleri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Satış ve stok politikaları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Yönetim ve pazarlama giderleri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Karın kontrolü ve risk analizleri girer.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2" y="122829"/>
            <a:ext cx="2072114" cy="3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Başarılı olabilmek için makinenin ekonomik olarak üretilmesi, işletim giderlerinin minimum olması ve birim başına sabit giderlerin minimize edilmesi rekabetin hakim olduğu pazarda şarttır.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721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9" y="1294166"/>
            <a:ext cx="9608024" cy="5195173"/>
          </a:xfrm>
        </p:spPr>
      </p:pic>
    </p:spTree>
    <p:extLst>
      <p:ext uri="{BB962C8B-B14F-4D97-AF65-F5344CB8AC3E}">
        <p14:creationId xmlns:p14="http://schemas.microsoft.com/office/powerpoint/2010/main" val="7410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1106280"/>
            <a:ext cx="8693623" cy="5570324"/>
          </a:xfrm>
        </p:spPr>
      </p:pic>
    </p:spTree>
    <p:extLst>
      <p:ext uri="{BB962C8B-B14F-4D97-AF65-F5344CB8AC3E}">
        <p14:creationId xmlns:p14="http://schemas.microsoft.com/office/powerpoint/2010/main" val="20690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Gider Mühendisliğinin metodolojisi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/>
              <a:t>Amaç giderlerin minimize edilerek </a:t>
            </a:r>
            <a:r>
              <a:rPr lang="tr-TR" sz="3200" dirty="0" smtClean="0">
                <a:solidFill>
                  <a:srgbClr val="FF0000"/>
                </a:solidFill>
              </a:rPr>
              <a:t>firma karının ve dolayısıyla verimliliğin </a:t>
            </a:r>
            <a:r>
              <a:rPr lang="tr-TR" sz="3200" dirty="0" smtClean="0"/>
              <a:t>artırılmasıdır.</a:t>
            </a:r>
          </a:p>
          <a:p>
            <a:pPr marL="0" indent="0">
              <a:buNone/>
            </a:pPr>
            <a:r>
              <a:rPr lang="tr-TR" sz="3200" dirty="0" smtClean="0"/>
              <a:t>Bu sebeple firma bölümlerindeki tüm gider ünitelerinin belirlenmesi gerekir.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4284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Kristal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868</Words>
  <Application>Microsoft Office PowerPoint</Application>
  <PresentationFormat>Geniş ekran</PresentationFormat>
  <Paragraphs>123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Arial</vt:lpstr>
      <vt:lpstr>Cambria Math</vt:lpstr>
      <vt:lpstr>Trebuchet MS</vt:lpstr>
      <vt:lpstr>Wingdings 3</vt:lpstr>
      <vt:lpstr>Kristal</vt:lpstr>
      <vt:lpstr>Mühendislik Ekonomisi</vt:lpstr>
      <vt:lpstr>Mühendis nedir?</vt:lpstr>
      <vt:lpstr>Mühendis nedir?</vt:lpstr>
      <vt:lpstr>Gider Mühendisliği ve Gelir Mühendisliği</vt:lpstr>
      <vt:lpstr>Gider Mühendisliği</vt:lpstr>
      <vt:lpstr>Gider Mühendisliği</vt:lpstr>
      <vt:lpstr>Gider Mühendisliği</vt:lpstr>
      <vt:lpstr>Gider Mühendisliği</vt:lpstr>
      <vt:lpstr>Gider Mühendisliğinin metodolojisi</vt:lpstr>
      <vt:lpstr>Gider Mühendisliğinin metodolojisi</vt:lpstr>
      <vt:lpstr>Gider Mühendisliğinde kullanılan yöntemler</vt:lpstr>
      <vt:lpstr>Gider Mühendisliğinde kullanılan yöntemler</vt:lpstr>
      <vt:lpstr>Gider Mühendisliğinde kullanılan yöntemler</vt:lpstr>
      <vt:lpstr>Gider Mühendisliğinde kullanılan yöntemler</vt:lpstr>
      <vt:lpstr>Gider Mühendisliğinde kullanılan yöntemler</vt:lpstr>
      <vt:lpstr>Gider Mühendisliğinde kullanılan yöntemler</vt:lpstr>
      <vt:lpstr>Gider Mühendisliğinde kullanılan yöntemler</vt:lpstr>
      <vt:lpstr>Gider Mühendisliğinde kullanılan yöntemler</vt:lpstr>
      <vt:lpstr>PowerPoint Sunusu</vt:lpstr>
      <vt:lpstr>Gider Mühendisliğinde kullanılan yöntemler</vt:lpstr>
      <vt:lpstr>Gider Mühendisliğinde kullanılan yöntemler</vt:lpstr>
      <vt:lpstr>Gider Mühendisliğinde kullanılan yöntemler</vt:lpstr>
      <vt:lpstr>PowerPoint Sunusu</vt:lpstr>
      <vt:lpstr>Değer Mühendisliği</vt:lpstr>
      <vt:lpstr>Değer Mühendisliği</vt:lpstr>
      <vt:lpstr>Değer Mühendisliği</vt:lpstr>
      <vt:lpstr>Değer Mühendisliği</vt:lpstr>
      <vt:lpstr>Değer Mühendisliği</vt:lpstr>
      <vt:lpstr>Değer Mühendisliği</vt:lpstr>
      <vt:lpstr>Değer Mühendisliği-Değerin ölçülmesi </vt:lpstr>
      <vt:lpstr>PowerPoint Sunusu</vt:lpstr>
      <vt:lpstr>PowerPoint Sunusu</vt:lpstr>
      <vt:lpstr>SORULAR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Mühendislik Ekonomisi</dc:title>
  <dc:creator>Çetin Gençer</dc:creator>
  <cp:lastModifiedBy>Çetin Gençer</cp:lastModifiedBy>
  <cp:revision>23</cp:revision>
  <dcterms:created xsi:type="dcterms:W3CDTF">2015-10-04T20:20:27Z</dcterms:created>
  <dcterms:modified xsi:type="dcterms:W3CDTF">2016-09-26T16:27:21Z</dcterms:modified>
</cp:coreProperties>
</file>