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4.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5.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8.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20.e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image" Target="../media/image3.emf"/><Relationship Id="rId4" Type="http://schemas.openxmlformats.org/officeDocument/2006/relationships/image" Target="../media/image6.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9.png"/></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C97EE47-13ED-461E-8D96-29E62B2A6C1F}" type="datetimeFigureOut">
              <a:rPr lang="tr-TR" smtClean="0"/>
              <a:t>3.10.2015</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BD0C6E1-294E-414D-A7F0-5D72844E1942}" type="slidenum">
              <a:rPr lang="tr-TR" smtClean="0"/>
              <a:t>‹#›</a:t>
            </a:fld>
            <a:endParaRPr lang="tr-TR"/>
          </a:p>
        </p:txBody>
      </p:sp>
    </p:spTree>
    <p:extLst>
      <p:ext uri="{BB962C8B-B14F-4D97-AF65-F5344CB8AC3E}">
        <p14:creationId xmlns:p14="http://schemas.microsoft.com/office/powerpoint/2010/main" val="20681823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Grp="1" noRot="1" noChangeAspect="1" noChangeArrowheads="1" noTextEdit="1"/>
          </p:cNvSpPr>
          <p:nvPr>
            <p:ph type="sldImg"/>
          </p:nvPr>
        </p:nvSpPr>
        <p:spPr>
          <a:ln/>
        </p:spPr>
      </p:sp>
      <p:sp>
        <p:nvSpPr>
          <p:cNvPr id="1546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2"/>
          <p:cNvSpPr>
            <a:spLocks noGrp="1" noRot="1" noChangeAspect="1" noChangeArrowheads="1" noTextEdit="1"/>
          </p:cNvSpPr>
          <p:nvPr>
            <p:ph type="sldImg"/>
          </p:nvPr>
        </p:nvSpPr>
        <p:spPr>
          <a:ln/>
        </p:spPr>
      </p:sp>
      <p:sp>
        <p:nvSpPr>
          <p:cNvPr id="1638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2"/>
          <p:cNvSpPr>
            <a:spLocks noGrp="1" noRot="1" noChangeAspect="1" noChangeArrowheads="1" noTextEdit="1"/>
          </p:cNvSpPr>
          <p:nvPr>
            <p:ph type="sldImg"/>
          </p:nvPr>
        </p:nvSpPr>
        <p:spPr>
          <a:ln/>
        </p:spPr>
      </p:sp>
      <p:sp>
        <p:nvSpPr>
          <p:cNvPr id="1648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2"/>
          <p:cNvSpPr>
            <a:spLocks noGrp="1" noRot="1" noChangeAspect="1" noChangeArrowheads="1" noTextEdit="1"/>
          </p:cNvSpPr>
          <p:nvPr>
            <p:ph type="sldImg"/>
          </p:nvPr>
        </p:nvSpPr>
        <p:spPr>
          <a:ln/>
        </p:spPr>
      </p:sp>
      <p:sp>
        <p:nvSpPr>
          <p:cNvPr id="1658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2"/>
          <p:cNvSpPr>
            <a:spLocks noGrp="1" noRot="1" noChangeAspect="1" noChangeArrowheads="1" noTextEdit="1"/>
          </p:cNvSpPr>
          <p:nvPr>
            <p:ph type="sldImg"/>
          </p:nvPr>
        </p:nvSpPr>
        <p:spPr>
          <a:ln/>
        </p:spPr>
      </p:sp>
      <p:sp>
        <p:nvSpPr>
          <p:cNvPr id="1669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2"/>
          <p:cNvSpPr>
            <a:spLocks noGrp="1" noRot="1" noChangeAspect="1" noChangeArrowheads="1" noTextEdit="1"/>
          </p:cNvSpPr>
          <p:nvPr>
            <p:ph type="sldImg"/>
          </p:nvPr>
        </p:nvSpPr>
        <p:spPr>
          <a:ln/>
        </p:spPr>
      </p:sp>
      <p:sp>
        <p:nvSpPr>
          <p:cNvPr id="1679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2"/>
          <p:cNvSpPr>
            <a:spLocks noGrp="1" noRot="1" noChangeAspect="1" noChangeArrowheads="1" noTextEdit="1"/>
          </p:cNvSpPr>
          <p:nvPr>
            <p:ph type="sldImg"/>
          </p:nvPr>
        </p:nvSpPr>
        <p:spPr>
          <a:ln/>
        </p:spPr>
      </p:sp>
      <p:sp>
        <p:nvSpPr>
          <p:cNvPr id="1689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2"/>
          <p:cNvSpPr>
            <a:spLocks noGrp="1" noRot="1" noChangeAspect="1" noChangeArrowheads="1" noTextEdit="1"/>
          </p:cNvSpPr>
          <p:nvPr>
            <p:ph type="sldImg"/>
          </p:nvPr>
        </p:nvSpPr>
        <p:spPr>
          <a:ln/>
        </p:spPr>
      </p:sp>
      <p:sp>
        <p:nvSpPr>
          <p:cNvPr id="1699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2"/>
          <p:cNvSpPr>
            <a:spLocks noGrp="1" noRot="1" noChangeAspect="1" noChangeArrowheads="1" noTextEdit="1"/>
          </p:cNvSpPr>
          <p:nvPr>
            <p:ph type="sldImg"/>
          </p:nvPr>
        </p:nvSpPr>
        <p:spPr>
          <a:ln/>
        </p:spPr>
      </p:sp>
      <p:sp>
        <p:nvSpPr>
          <p:cNvPr id="1710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p:cNvSpPr>
            <a:spLocks noGrp="1" noRot="1" noChangeAspect="1" noChangeArrowheads="1" noTextEdit="1"/>
          </p:cNvSpPr>
          <p:nvPr>
            <p:ph type="sldImg"/>
          </p:nvPr>
        </p:nvSpPr>
        <p:spPr>
          <a:ln/>
        </p:spPr>
      </p:sp>
      <p:sp>
        <p:nvSpPr>
          <p:cNvPr id="1720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Rectangle 2"/>
          <p:cNvSpPr>
            <a:spLocks noGrp="1" noRot="1" noChangeAspect="1" noChangeArrowheads="1" noTextEdit="1"/>
          </p:cNvSpPr>
          <p:nvPr>
            <p:ph type="sldImg"/>
          </p:nvPr>
        </p:nvSpPr>
        <p:spPr>
          <a:ln/>
        </p:spPr>
      </p:sp>
      <p:sp>
        <p:nvSpPr>
          <p:cNvPr id="1730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2"/>
          <p:cNvSpPr>
            <a:spLocks noGrp="1" noRot="1" noChangeAspect="1" noChangeArrowheads="1" noTextEdit="1"/>
          </p:cNvSpPr>
          <p:nvPr>
            <p:ph type="sldImg"/>
          </p:nvPr>
        </p:nvSpPr>
        <p:spPr>
          <a:ln/>
        </p:spPr>
      </p:sp>
      <p:sp>
        <p:nvSpPr>
          <p:cNvPr id="1556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2"/>
          <p:cNvSpPr>
            <a:spLocks noGrp="1" noRot="1" noChangeAspect="1" noChangeArrowheads="1" noTextEdit="1"/>
          </p:cNvSpPr>
          <p:nvPr>
            <p:ph type="sldImg"/>
          </p:nvPr>
        </p:nvSpPr>
        <p:spPr>
          <a:ln/>
        </p:spPr>
      </p:sp>
      <p:sp>
        <p:nvSpPr>
          <p:cNvPr id="1740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Rectangle 2"/>
          <p:cNvSpPr>
            <a:spLocks noGrp="1" noRot="1" noChangeAspect="1" noChangeArrowheads="1" noTextEdit="1"/>
          </p:cNvSpPr>
          <p:nvPr>
            <p:ph type="sldImg"/>
          </p:nvPr>
        </p:nvSpPr>
        <p:spPr>
          <a:ln/>
        </p:spPr>
      </p:sp>
      <p:sp>
        <p:nvSpPr>
          <p:cNvPr id="1751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Rectangle 2"/>
          <p:cNvSpPr>
            <a:spLocks noGrp="1" noRot="1" noChangeAspect="1" noChangeArrowheads="1" noTextEdit="1"/>
          </p:cNvSpPr>
          <p:nvPr>
            <p:ph type="sldImg"/>
          </p:nvPr>
        </p:nvSpPr>
        <p:spPr>
          <a:ln/>
        </p:spPr>
      </p:sp>
      <p:sp>
        <p:nvSpPr>
          <p:cNvPr id="1761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2"/>
          <p:cNvSpPr>
            <a:spLocks noGrp="1" noRot="1" noChangeAspect="1" noChangeArrowheads="1" noTextEdit="1"/>
          </p:cNvSpPr>
          <p:nvPr>
            <p:ph type="sldImg"/>
          </p:nvPr>
        </p:nvSpPr>
        <p:spPr>
          <a:ln/>
        </p:spPr>
      </p:sp>
      <p:sp>
        <p:nvSpPr>
          <p:cNvPr id="1771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Rectangle 2"/>
          <p:cNvSpPr>
            <a:spLocks noGrp="1" noRot="1" noChangeAspect="1" noChangeArrowheads="1" noTextEdit="1"/>
          </p:cNvSpPr>
          <p:nvPr>
            <p:ph type="sldImg"/>
          </p:nvPr>
        </p:nvSpPr>
        <p:spPr>
          <a:ln/>
        </p:spPr>
      </p:sp>
      <p:sp>
        <p:nvSpPr>
          <p:cNvPr id="17817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Rectangle 2"/>
          <p:cNvSpPr>
            <a:spLocks noGrp="1" noRot="1" noChangeAspect="1" noChangeArrowheads="1" noTextEdit="1"/>
          </p:cNvSpPr>
          <p:nvPr>
            <p:ph type="sldImg"/>
          </p:nvPr>
        </p:nvSpPr>
        <p:spPr>
          <a:ln/>
        </p:spPr>
      </p:sp>
      <p:sp>
        <p:nvSpPr>
          <p:cNvPr id="1792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Grp="1" noRot="1" noChangeAspect="1" noChangeArrowheads="1" noTextEdit="1"/>
          </p:cNvSpPr>
          <p:nvPr>
            <p:ph type="sldImg"/>
          </p:nvPr>
        </p:nvSpPr>
        <p:spPr>
          <a:ln/>
        </p:spPr>
      </p:sp>
      <p:sp>
        <p:nvSpPr>
          <p:cNvPr id="1802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Rectangle 2"/>
          <p:cNvSpPr>
            <a:spLocks noGrp="1" noRot="1" noChangeAspect="1" noChangeArrowheads="1" noTextEdit="1"/>
          </p:cNvSpPr>
          <p:nvPr>
            <p:ph type="sldImg"/>
          </p:nvPr>
        </p:nvSpPr>
        <p:spPr>
          <a:ln/>
        </p:spPr>
      </p:sp>
      <p:sp>
        <p:nvSpPr>
          <p:cNvPr id="1812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Rectangle 2"/>
          <p:cNvSpPr>
            <a:spLocks noGrp="1" noRot="1" noChangeAspect="1" noChangeArrowheads="1" noTextEdit="1"/>
          </p:cNvSpPr>
          <p:nvPr>
            <p:ph type="sldImg"/>
          </p:nvPr>
        </p:nvSpPr>
        <p:spPr>
          <a:ln/>
        </p:spPr>
      </p:sp>
      <p:sp>
        <p:nvSpPr>
          <p:cNvPr id="1822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Rectangle 2"/>
          <p:cNvSpPr>
            <a:spLocks noGrp="1" noRot="1" noChangeAspect="1" noChangeArrowheads="1" noTextEdit="1"/>
          </p:cNvSpPr>
          <p:nvPr>
            <p:ph type="sldImg"/>
          </p:nvPr>
        </p:nvSpPr>
        <p:spPr>
          <a:ln/>
        </p:spPr>
      </p:sp>
      <p:sp>
        <p:nvSpPr>
          <p:cNvPr id="1832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Rot="1" noChangeAspect="1" noChangeArrowheads="1" noTextEdit="1"/>
          </p:cNvSpPr>
          <p:nvPr>
            <p:ph type="sldImg"/>
          </p:nvPr>
        </p:nvSpPr>
        <p:spPr>
          <a:ln/>
        </p:spPr>
      </p:sp>
      <p:sp>
        <p:nvSpPr>
          <p:cNvPr id="1566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Grp="1" noRot="1" noChangeAspect="1" noChangeArrowheads="1" noTextEdit="1"/>
          </p:cNvSpPr>
          <p:nvPr>
            <p:ph type="sldImg"/>
          </p:nvPr>
        </p:nvSpPr>
        <p:spPr>
          <a:ln/>
        </p:spPr>
      </p:sp>
      <p:sp>
        <p:nvSpPr>
          <p:cNvPr id="1843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2"/>
          <p:cNvSpPr>
            <a:spLocks noGrp="1" noRot="1" noChangeAspect="1" noChangeArrowheads="1" noTextEdit="1"/>
          </p:cNvSpPr>
          <p:nvPr>
            <p:ph type="sldImg"/>
          </p:nvPr>
        </p:nvSpPr>
        <p:spPr>
          <a:ln/>
        </p:spPr>
      </p:sp>
      <p:sp>
        <p:nvSpPr>
          <p:cNvPr id="1853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2"/>
          <p:cNvSpPr>
            <a:spLocks noGrp="1" noRot="1" noChangeAspect="1" noChangeArrowheads="1" noTextEdit="1"/>
          </p:cNvSpPr>
          <p:nvPr>
            <p:ph type="sldImg"/>
          </p:nvPr>
        </p:nvSpPr>
        <p:spPr>
          <a:ln/>
        </p:spPr>
      </p:sp>
      <p:sp>
        <p:nvSpPr>
          <p:cNvPr id="1863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Rectangle 2"/>
          <p:cNvSpPr>
            <a:spLocks noGrp="1" noRot="1" noChangeAspect="1" noChangeArrowheads="1" noTextEdit="1"/>
          </p:cNvSpPr>
          <p:nvPr>
            <p:ph type="sldImg"/>
          </p:nvPr>
        </p:nvSpPr>
        <p:spPr>
          <a:ln/>
        </p:spPr>
      </p:sp>
      <p:sp>
        <p:nvSpPr>
          <p:cNvPr id="1873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Rectangle 2"/>
          <p:cNvSpPr>
            <a:spLocks noGrp="1" noRot="1" noChangeAspect="1" noChangeArrowheads="1" noTextEdit="1"/>
          </p:cNvSpPr>
          <p:nvPr>
            <p:ph type="sldImg"/>
          </p:nvPr>
        </p:nvSpPr>
        <p:spPr>
          <a:ln/>
        </p:spPr>
      </p:sp>
      <p:sp>
        <p:nvSpPr>
          <p:cNvPr id="1884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Rectangle 2"/>
          <p:cNvSpPr>
            <a:spLocks noGrp="1" noRot="1" noChangeAspect="1" noChangeArrowheads="1" noTextEdit="1"/>
          </p:cNvSpPr>
          <p:nvPr>
            <p:ph type="sldImg"/>
          </p:nvPr>
        </p:nvSpPr>
        <p:spPr>
          <a:ln/>
        </p:spPr>
      </p:sp>
      <p:sp>
        <p:nvSpPr>
          <p:cNvPr id="1894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Rectangle 2"/>
          <p:cNvSpPr>
            <a:spLocks noGrp="1" noRot="1" noChangeAspect="1" noChangeArrowheads="1" noTextEdit="1"/>
          </p:cNvSpPr>
          <p:nvPr>
            <p:ph type="sldImg"/>
          </p:nvPr>
        </p:nvSpPr>
        <p:spPr>
          <a:ln/>
        </p:spPr>
      </p:sp>
      <p:sp>
        <p:nvSpPr>
          <p:cNvPr id="1904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Rectangle 2"/>
          <p:cNvSpPr>
            <a:spLocks noGrp="1" noRot="1" noChangeAspect="1" noChangeArrowheads="1" noTextEdit="1"/>
          </p:cNvSpPr>
          <p:nvPr>
            <p:ph type="sldImg"/>
          </p:nvPr>
        </p:nvSpPr>
        <p:spPr>
          <a:ln/>
        </p:spPr>
      </p:sp>
      <p:sp>
        <p:nvSpPr>
          <p:cNvPr id="1914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Rectangle 2"/>
          <p:cNvSpPr>
            <a:spLocks noGrp="1" noRot="1" noChangeAspect="1" noChangeArrowheads="1" noTextEdit="1"/>
          </p:cNvSpPr>
          <p:nvPr>
            <p:ph type="sldImg"/>
          </p:nvPr>
        </p:nvSpPr>
        <p:spPr>
          <a:ln/>
        </p:spPr>
      </p:sp>
      <p:sp>
        <p:nvSpPr>
          <p:cNvPr id="1925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Rectangle 2"/>
          <p:cNvSpPr>
            <a:spLocks noGrp="1" noRot="1" noChangeAspect="1" noChangeArrowheads="1" noTextEdit="1"/>
          </p:cNvSpPr>
          <p:nvPr>
            <p:ph type="sldImg"/>
          </p:nvPr>
        </p:nvSpPr>
        <p:spPr>
          <a:ln/>
        </p:spPr>
      </p:sp>
      <p:sp>
        <p:nvSpPr>
          <p:cNvPr id="1935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2"/>
          <p:cNvSpPr>
            <a:spLocks noGrp="1" noRot="1" noChangeAspect="1" noChangeArrowheads="1" noTextEdit="1"/>
          </p:cNvSpPr>
          <p:nvPr>
            <p:ph type="sldImg"/>
          </p:nvPr>
        </p:nvSpPr>
        <p:spPr>
          <a:ln/>
        </p:spPr>
      </p:sp>
      <p:sp>
        <p:nvSpPr>
          <p:cNvPr id="1576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Rectangle 2"/>
          <p:cNvSpPr>
            <a:spLocks noGrp="1" noRot="1" noChangeAspect="1" noChangeArrowheads="1" noTextEdit="1"/>
          </p:cNvSpPr>
          <p:nvPr>
            <p:ph type="sldImg"/>
          </p:nvPr>
        </p:nvSpPr>
        <p:spPr>
          <a:ln/>
        </p:spPr>
      </p:sp>
      <p:sp>
        <p:nvSpPr>
          <p:cNvPr id="1945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Rectangle 2"/>
          <p:cNvSpPr>
            <a:spLocks noGrp="1" noRot="1" noChangeAspect="1" noChangeArrowheads="1" noTextEdit="1"/>
          </p:cNvSpPr>
          <p:nvPr>
            <p:ph type="sldImg"/>
          </p:nvPr>
        </p:nvSpPr>
        <p:spPr>
          <a:ln/>
        </p:spPr>
      </p:sp>
      <p:sp>
        <p:nvSpPr>
          <p:cNvPr id="1955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Rectangle 2"/>
          <p:cNvSpPr>
            <a:spLocks noGrp="1" noRot="1" noChangeAspect="1" noChangeArrowheads="1" noTextEdit="1"/>
          </p:cNvSpPr>
          <p:nvPr>
            <p:ph type="sldImg"/>
          </p:nvPr>
        </p:nvSpPr>
        <p:spPr>
          <a:ln/>
        </p:spPr>
      </p:sp>
      <p:sp>
        <p:nvSpPr>
          <p:cNvPr id="1966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Rectangle 2"/>
          <p:cNvSpPr>
            <a:spLocks noGrp="1" noRot="1" noChangeAspect="1" noChangeArrowheads="1" noTextEdit="1"/>
          </p:cNvSpPr>
          <p:nvPr>
            <p:ph type="sldImg"/>
          </p:nvPr>
        </p:nvSpPr>
        <p:spPr>
          <a:ln/>
        </p:spPr>
      </p:sp>
      <p:sp>
        <p:nvSpPr>
          <p:cNvPr id="1976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smtClean="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Rectangle 2"/>
          <p:cNvSpPr>
            <a:spLocks noGrp="1" noRot="1" noChangeAspect="1" noChangeArrowheads="1" noTextEdit="1"/>
          </p:cNvSpPr>
          <p:nvPr>
            <p:ph type="sldImg"/>
          </p:nvPr>
        </p:nvSpPr>
        <p:spPr>
          <a:ln/>
        </p:spPr>
      </p:sp>
      <p:sp>
        <p:nvSpPr>
          <p:cNvPr id="1986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smtClean="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Rectangle 2"/>
          <p:cNvSpPr>
            <a:spLocks noGrp="1" noRot="1" noChangeAspect="1" noChangeArrowheads="1" noTextEdit="1"/>
          </p:cNvSpPr>
          <p:nvPr>
            <p:ph type="sldImg"/>
          </p:nvPr>
        </p:nvSpPr>
        <p:spPr>
          <a:ln/>
        </p:spPr>
      </p:sp>
      <p:sp>
        <p:nvSpPr>
          <p:cNvPr id="1996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smtClean="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Rectangle 2"/>
          <p:cNvSpPr>
            <a:spLocks noGrp="1" noRot="1" noChangeAspect="1" noChangeArrowheads="1" noTextEdit="1"/>
          </p:cNvSpPr>
          <p:nvPr>
            <p:ph type="sldImg"/>
          </p:nvPr>
        </p:nvSpPr>
        <p:spPr>
          <a:ln/>
        </p:spPr>
      </p:sp>
      <p:sp>
        <p:nvSpPr>
          <p:cNvPr id="2007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smtClean="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Rectangle 2"/>
          <p:cNvSpPr>
            <a:spLocks noGrp="1" noRot="1" noChangeAspect="1" noChangeArrowheads="1" noTextEdit="1"/>
          </p:cNvSpPr>
          <p:nvPr>
            <p:ph type="sldImg"/>
          </p:nvPr>
        </p:nvSpPr>
        <p:spPr>
          <a:ln/>
        </p:spPr>
      </p:sp>
      <p:sp>
        <p:nvSpPr>
          <p:cNvPr id="2017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2"/>
          <p:cNvSpPr>
            <a:spLocks noGrp="1" noRot="1" noChangeAspect="1" noChangeArrowheads="1" noTextEdit="1"/>
          </p:cNvSpPr>
          <p:nvPr>
            <p:ph type="sldImg"/>
          </p:nvPr>
        </p:nvSpPr>
        <p:spPr>
          <a:ln/>
        </p:spPr>
      </p:sp>
      <p:sp>
        <p:nvSpPr>
          <p:cNvPr id="1587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2"/>
          <p:cNvSpPr>
            <a:spLocks noGrp="1" noRot="1" noChangeAspect="1" noChangeArrowheads="1" noTextEdit="1"/>
          </p:cNvSpPr>
          <p:nvPr>
            <p:ph type="sldImg"/>
          </p:nvPr>
        </p:nvSpPr>
        <p:spPr>
          <a:ln/>
        </p:spPr>
      </p:sp>
      <p:sp>
        <p:nvSpPr>
          <p:cNvPr id="1597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2"/>
          <p:cNvSpPr>
            <a:spLocks noGrp="1" noRot="1" noChangeAspect="1" noChangeArrowheads="1" noTextEdit="1"/>
          </p:cNvSpPr>
          <p:nvPr>
            <p:ph type="sldImg"/>
          </p:nvPr>
        </p:nvSpPr>
        <p:spPr>
          <a:ln/>
        </p:spPr>
      </p:sp>
      <p:sp>
        <p:nvSpPr>
          <p:cNvPr id="1607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Rot="1" noChangeAspect="1" noChangeArrowheads="1" noTextEdit="1"/>
          </p:cNvSpPr>
          <p:nvPr>
            <p:ph type="sldImg"/>
          </p:nvPr>
        </p:nvSpPr>
        <p:spPr>
          <a:ln/>
        </p:spPr>
      </p:sp>
      <p:sp>
        <p:nvSpPr>
          <p:cNvPr id="1617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2"/>
          <p:cNvSpPr>
            <a:spLocks noGrp="1" noRot="1" noChangeAspect="1" noChangeArrowheads="1" noTextEdit="1"/>
          </p:cNvSpPr>
          <p:nvPr>
            <p:ph type="sldImg"/>
          </p:nvPr>
        </p:nvSpPr>
        <p:spPr>
          <a:ln/>
        </p:spPr>
      </p:sp>
      <p:sp>
        <p:nvSpPr>
          <p:cNvPr id="1628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843D5EAD-75B5-42EF-AAE5-9D5F509CE76E}" type="datetimeFigureOut">
              <a:rPr lang="tr-TR" smtClean="0"/>
              <a:t>3.10.2015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197EA18-252F-4402-AA60-0BD38899C45F}" type="slidenum">
              <a:rPr lang="tr-TR" smtClean="0"/>
              <a:t>‹#›</a:t>
            </a:fld>
            <a:endParaRPr lang="tr-TR"/>
          </a:p>
        </p:txBody>
      </p:sp>
    </p:spTree>
    <p:extLst>
      <p:ext uri="{BB962C8B-B14F-4D97-AF65-F5344CB8AC3E}">
        <p14:creationId xmlns:p14="http://schemas.microsoft.com/office/powerpoint/2010/main" val="28811612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43D5EAD-75B5-42EF-AAE5-9D5F509CE76E}" type="datetimeFigureOut">
              <a:rPr lang="tr-TR" smtClean="0"/>
              <a:t>3.10.2015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197EA18-252F-4402-AA60-0BD38899C45F}" type="slidenum">
              <a:rPr lang="tr-TR" smtClean="0"/>
              <a:t>‹#›</a:t>
            </a:fld>
            <a:endParaRPr lang="tr-TR"/>
          </a:p>
        </p:txBody>
      </p:sp>
    </p:spTree>
    <p:extLst>
      <p:ext uri="{BB962C8B-B14F-4D97-AF65-F5344CB8AC3E}">
        <p14:creationId xmlns:p14="http://schemas.microsoft.com/office/powerpoint/2010/main" val="42284660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43D5EAD-75B5-42EF-AAE5-9D5F509CE76E}" type="datetimeFigureOut">
              <a:rPr lang="tr-TR" smtClean="0"/>
              <a:t>3.10.2015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197EA18-252F-4402-AA60-0BD38899C45F}" type="slidenum">
              <a:rPr lang="tr-TR" smtClean="0"/>
              <a:t>‹#›</a:t>
            </a:fld>
            <a:endParaRPr lang="tr-TR"/>
          </a:p>
        </p:txBody>
      </p:sp>
    </p:spTree>
    <p:extLst>
      <p:ext uri="{BB962C8B-B14F-4D97-AF65-F5344CB8AC3E}">
        <p14:creationId xmlns:p14="http://schemas.microsoft.com/office/powerpoint/2010/main" val="29369235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1 İçerik Yer Tutucusu"/>
          <p:cNvSpPr>
            <a:spLocks noGrp="1"/>
          </p:cNvSpPr>
          <p:nvPr>
            <p:ph/>
          </p:nvPr>
        </p:nvSpPr>
        <p:spPr>
          <a:xfrm>
            <a:off x="457200" y="274638"/>
            <a:ext cx="8229600" cy="5851525"/>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Veri Yer Tutucusu 3"/>
          <p:cNvSpPr>
            <a:spLocks noGrp="1"/>
          </p:cNvSpPr>
          <p:nvPr>
            <p:ph type="dt" sz="half" idx="10"/>
          </p:nvPr>
        </p:nvSpPr>
        <p:spPr/>
        <p:txBody>
          <a:bodyPr/>
          <a:lstStyle>
            <a:lvl1pPr>
              <a:defRPr/>
            </a:lvl1pPr>
          </a:lstStyle>
          <a:p>
            <a:pPr>
              <a:defRPr/>
            </a:pPr>
            <a:endParaRPr lang="tr-TR"/>
          </a:p>
        </p:txBody>
      </p:sp>
      <p:sp>
        <p:nvSpPr>
          <p:cNvPr id="4" name="Altbilgi Yer Tutucusu 4"/>
          <p:cNvSpPr>
            <a:spLocks noGrp="1"/>
          </p:cNvSpPr>
          <p:nvPr>
            <p:ph type="ftr" sz="quarter" idx="11"/>
          </p:nvPr>
        </p:nvSpPr>
        <p:spPr/>
        <p:txBody>
          <a:bodyPr/>
          <a:lstStyle>
            <a:lvl1pPr>
              <a:defRPr/>
            </a:lvl1pPr>
          </a:lstStyle>
          <a:p>
            <a:pPr>
              <a:defRPr/>
            </a:pPr>
            <a:endParaRPr lang="tr-TR"/>
          </a:p>
        </p:txBody>
      </p:sp>
      <p:sp>
        <p:nvSpPr>
          <p:cNvPr id="5" name="Slayt Numarası Yer Tutucusu 5"/>
          <p:cNvSpPr>
            <a:spLocks noGrp="1"/>
          </p:cNvSpPr>
          <p:nvPr>
            <p:ph type="sldNum" sz="quarter" idx="12"/>
          </p:nvPr>
        </p:nvSpPr>
        <p:spPr/>
        <p:txBody>
          <a:bodyPr/>
          <a:lstStyle>
            <a:lvl1pPr>
              <a:defRPr/>
            </a:lvl1pPr>
          </a:lstStyle>
          <a:p>
            <a:pPr>
              <a:defRPr/>
            </a:pPr>
            <a:fld id="{A3FCFF98-FEA4-4825-9A5B-77E04C1E9532}" type="slidenum">
              <a:rPr lang="tr-TR"/>
              <a:pPr>
                <a:defRPr/>
              </a:pPr>
              <a:t>‹#›</a:t>
            </a:fld>
            <a:endParaRPr lang="tr-TR"/>
          </a:p>
        </p:txBody>
      </p:sp>
    </p:spTree>
    <p:extLst>
      <p:ext uri="{BB962C8B-B14F-4D97-AF65-F5344CB8AC3E}">
        <p14:creationId xmlns:p14="http://schemas.microsoft.com/office/powerpoint/2010/main" val="25285153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43D5EAD-75B5-42EF-AAE5-9D5F509CE76E}" type="datetimeFigureOut">
              <a:rPr lang="tr-TR" smtClean="0"/>
              <a:t>3.10.2015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197EA18-252F-4402-AA60-0BD38899C45F}" type="slidenum">
              <a:rPr lang="tr-TR" smtClean="0"/>
              <a:t>‹#›</a:t>
            </a:fld>
            <a:endParaRPr lang="tr-TR"/>
          </a:p>
        </p:txBody>
      </p:sp>
    </p:spTree>
    <p:extLst>
      <p:ext uri="{BB962C8B-B14F-4D97-AF65-F5344CB8AC3E}">
        <p14:creationId xmlns:p14="http://schemas.microsoft.com/office/powerpoint/2010/main" val="29262221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843D5EAD-75B5-42EF-AAE5-9D5F509CE76E}" type="datetimeFigureOut">
              <a:rPr lang="tr-TR" smtClean="0"/>
              <a:t>3.10.2015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197EA18-252F-4402-AA60-0BD38899C45F}" type="slidenum">
              <a:rPr lang="tr-TR" smtClean="0"/>
              <a:t>‹#›</a:t>
            </a:fld>
            <a:endParaRPr lang="tr-TR"/>
          </a:p>
        </p:txBody>
      </p:sp>
    </p:spTree>
    <p:extLst>
      <p:ext uri="{BB962C8B-B14F-4D97-AF65-F5344CB8AC3E}">
        <p14:creationId xmlns:p14="http://schemas.microsoft.com/office/powerpoint/2010/main" val="7817781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843D5EAD-75B5-42EF-AAE5-9D5F509CE76E}" type="datetimeFigureOut">
              <a:rPr lang="tr-TR" smtClean="0"/>
              <a:t>3.10.2015</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197EA18-252F-4402-AA60-0BD38899C45F}" type="slidenum">
              <a:rPr lang="tr-TR" smtClean="0"/>
              <a:t>‹#›</a:t>
            </a:fld>
            <a:endParaRPr lang="tr-TR"/>
          </a:p>
        </p:txBody>
      </p:sp>
    </p:spTree>
    <p:extLst>
      <p:ext uri="{BB962C8B-B14F-4D97-AF65-F5344CB8AC3E}">
        <p14:creationId xmlns:p14="http://schemas.microsoft.com/office/powerpoint/2010/main" val="24544677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843D5EAD-75B5-42EF-AAE5-9D5F509CE76E}" type="datetimeFigureOut">
              <a:rPr lang="tr-TR" smtClean="0"/>
              <a:t>3.10.2015</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9197EA18-252F-4402-AA60-0BD38899C45F}" type="slidenum">
              <a:rPr lang="tr-TR" smtClean="0"/>
              <a:t>‹#›</a:t>
            </a:fld>
            <a:endParaRPr lang="tr-TR"/>
          </a:p>
        </p:txBody>
      </p:sp>
    </p:spTree>
    <p:extLst>
      <p:ext uri="{BB962C8B-B14F-4D97-AF65-F5344CB8AC3E}">
        <p14:creationId xmlns:p14="http://schemas.microsoft.com/office/powerpoint/2010/main" val="9086293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843D5EAD-75B5-42EF-AAE5-9D5F509CE76E}" type="datetimeFigureOut">
              <a:rPr lang="tr-TR" smtClean="0"/>
              <a:t>3.10.2015</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9197EA18-252F-4402-AA60-0BD38899C45F}" type="slidenum">
              <a:rPr lang="tr-TR" smtClean="0"/>
              <a:t>‹#›</a:t>
            </a:fld>
            <a:endParaRPr lang="tr-TR"/>
          </a:p>
        </p:txBody>
      </p:sp>
    </p:spTree>
    <p:extLst>
      <p:ext uri="{BB962C8B-B14F-4D97-AF65-F5344CB8AC3E}">
        <p14:creationId xmlns:p14="http://schemas.microsoft.com/office/powerpoint/2010/main" val="34485969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843D5EAD-75B5-42EF-AAE5-9D5F509CE76E}" type="datetimeFigureOut">
              <a:rPr lang="tr-TR" smtClean="0"/>
              <a:t>3.10.2015</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9197EA18-252F-4402-AA60-0BD38899C45F}" type="slidenum">
              <a:rPr lang="tr-TR" smtClean="0"/>
              <a:t>‹#›</a:t>
            </a:fld>
            <a:endParaRPr lang="tr-TR"/>
          </a:p>
        </p:txBody>
      </p:sp>
    </p:spTree>
    <p:extLst>
      <p:ext uri="{BB962C8B-B14F-4D97-AF65-F5344CB8AC3E}">
        <p14:creationId xmlns:p14="http://schemas.microsoft.com/office/powerpoint/2010/main" val="5572402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843D5EAD-75B5-42EF-AAE5-9D5F509CE76E}" type="datetimeFigureOut">
              <a:rPr lang="tr-TR" smtClean="0"/>
              <a:t>3.10.2015</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197EA18-252F-4402-AA60-0BD38899C45F}" type="slidenum">
              <a:rPr lang="tr-TR" smtClean="0"/>
              <a:t>‹#›</a:t>
            </a:fld>
            <a:endParaRPr lang="tr-TR"/>
          </a:p>
        </p:txBody>
      </p:sp>
    </p:spTree>
    <p:extLst>
      <p:ext uri="{BB962C8B-B14F-4D97-AF65-F5344CB8AC3E}">
        <p14:creationId xmlns:p14="http://schemas.microsoft.com/office/powerpoint/2010/main" val="25351727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843D5EAD-75B5-42EF-AAE5-9D5F509CE76E}" type="datetimeFigureOut">
              <a:rPr lang="tr-TR" smtClean="0"/>
              <a:t>3.10.2015</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197EA18-252F-4402-AA60-0BD38899C45F}" type="slidenum">
              <a:rPr lang="tr-TR" smtClean="0"/>
              <a:t>‹#›</a:t>
            </a:fld>
            <a:endParaRPr lang="tr-TR"/>
          </a:p>
        </p:txBody>
      </p:sp>
    </p:spTree>
    <p:extLst>
      <p:ext uri="{BB962C8B-B14F-4D97-AF65-F5344CB8AC3E}">
        <p14:creationId xmlns:p14="http://schemas.microsoft.com/office/powerpoint/2010/main" val="41731450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3D5EAD-75B5-42EF-AAE5-9D5F509CE76E}" type="datetimeFigureOut">
              <a:rPr lang="tr-TR" smtClean="0"/>
              <a:t>3.10.2015</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97EA18-252F-4402-AA60-0BD38899C45F}" type="slidenum">
              <a:rPr lang="tr-TR" smtClean="0"/>
              <a:t>‹#›</a:t>
            </a:fld>
            <a:endParaRPr lang="tr-TR"/>
          </a:p>
        </p:txBody>
      </p:sp>
    </p:spTree>
    <p:extLst>
      <p:ext uri="{BB962C8B-B14F-4D97-AF65-F5344CB8AC3E}">
        <p14:creationId xmlns:p14="http://schemas.microsoft.com/office/powerpoint/2010/main" val="37461207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8.xml"/><Relationship Id="rId7" Type="http://schemas.openxmlformats.org/officeDocument/2006/relationships/image" Target="../media/image2.emf"/><Relationship Id="rId2" Type="http://schemas.openxmlformats.org/officeDocument/2006/relationships/slideLayout" Target="../slideLayouts/slideLayout12.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1.emf"/><Relationship Id="rId4" Type="http://schemas.openxmlformats.org/officeDocument/2006/relationships/oleObject" Target="../embeddings/oleObject1.bin"/></Relationships>
</file>

<file path=ppt/slides/_rels/slide29.xml.rels><?xml version="1.0" encoding="UTF-8" standalone="yes"?>
<Relationships xmlns="http://schemas.openxmlformats.org/package/2006/relationships"><Relationship Id="rId8" Type="http://schemas.openxmlformats.org/officeDocument/2006/relationships/oleObject" Target="../embeddings/oleObject5.bin"/><Relationship Id="rId3" Type="http://schemas.openxmlformats.org/officeDocument/2006/relationships/notesSlide" Target="../notesSlides/notesSlide29.xml"/><Relationship Id="rId7" Type="http://schemas.openxmlformats.org/officeDocument/2006/relationships/image" Target="../media/image4.emf"/><Relationship Id="rId2" Type="http://schemas.openxmlformats.org/officeDocument/2006/relationships/slideLayout" Target="../slideLayouts/slideLayout12.xml"/><Relationship Id="rId1" Type="http://schemas.openxmlformats.org/officeDocument/2006/relationships/vmlDrawing" Target="../drawings/vmlDrawing2.vml"/><Relationship Id="rId6" Type="http://schemas.openxmlformats.org/officeDocument/2006/relationships/oleObject" Target="../embeddings/oleObject4.bin"/><Relationship Id="rId11" Type="http://schemas.openxmlformats.org/officeDocument/2006/relationships/image" Target="../media/image6.emf"/><Relationship Id="rId5" Type="http://schemas.openxmlformats.org/officeDocument/2006/relationships/image" Target="../media/image3.emf"/><Relationship Id="rId10" Type="http://schemas.openxmlformats.org/officeDocument/2006/relationships/oleObject" Target="../embeddings/oleObject6.bin"/><Relationship Id="rId4" Type="http://schemas.openxmlformats.org/officeDocument/2006/relationships/oleObject" Target="../embeddings/oleObject3.bin"/><Relationship Id="rId9" Type="http://schemas.openxmlformats.org/officeDocument/2006/relationships/image" Target="../media/image5.emf"/></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12.xml"/><Relationship Id="rId1" Type="http://schemas.openxmlformats.org/officeDocument/2006/relationships/vmlDrawing" Target="../drawings/vmlDrawing3.vml"/><Relationship Id="rId5" Type="http://schemas.openxmlformats.org/officeDocument/2006/relationships/image" Target="../media/image7.emf"/><Relationship Id="rId4" Type="http://schemas.openxmlformats.org/officeDocument/2006/relationships/oleObject" Target="../embeddings/oleObject7.bin"/></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12.xml"/><Relationship Id="rId1" Type="http://schemas.openxmlformats.org/officeDocument/2006/relationships/vmlDrawing" Target="../drawings/vmlDrawing4.vml"/><Relationship Id="rId5" Type="http://schemas.openxmlformats.org/officeDocument/2006/relationships/image" Target="../media/image8.emf"/><Relationship Id="rId4" Type="http://schemas.openxmlformats.org/officeDocument/2006/relationships/oleObject" Target="../embeddings/oleObject8.bin"/></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33.xml"/><Relationship Id="rId2" Type="http://schemas.openxmlformats.org/officeDocument/2006/relationships/slideLayout" Target="../slideLayouts/slideLayout12.xml"/><Relationship Id="rId1" Type="http://schemas.openxmlformats.org/officeDocument/2006/relationships/vmlDrawing" Target="../drawings/vmlDrawing5.vml"/><Relationship Id="rId5" Type="http://schemas.openxmlformats.org/officeDocument/2006/relationships/image" Target="../media/image9.png"/><Relationship Id="rId4" Type="http://schemas.openxmlformats.org/officeDocument/2006/relationships/oleObject" Target="../embeddings/oleObject9.bin"/></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35.xml"/><Relationship Id="rId2" Type="http://schemas.openxmlformats.org/officeDocument/2006/relationships/slideLayout" Target="../slideLayouts/slideLayout12.xml"/><Relationship Id="rId1" Type="http://schemas.openxmlformats.org/officeDocument/2006/relationships/vmlDrawing" Target="../drawings/vmlDrawing6.vml"/><Relationship Id="rId5" Type="http://schemas.openxmlformats.org/officeDocument/2006/relationships/image" Target="../media/image10.emf"/><Relationship Id="rId4" Type="http://schemas.openxmlformats.org/officeDocument/2006/relationships/oleObject" Target="../embeddings/oleObject10.bin"/></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36.xml"/><Relationship Id="rId2" Type="http://schemas.openxmlformats.org/officeDocument/2006/relationships/slideLayout" Target="../slideLayouts/slideLayout2.xml"/><Relationship Id="rId1" Type="http://schemas.openxmlformats.org/officeDocument/2006/relationships/vmlDrawing" Target="../drawings/vmlDrawing7.vml"/><Relationship Id="rId5" Type="http://schemas.openxmlformats.org/officeDocument/2006/relationships/image" Target="../media/image11.emf"/><Relationship Id="rId4" Type="http://schemas.openxmlformats.org/officeDocument/2006/relationships/oleObject" Target="../embeddings/oleObject11.bin"/></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37.xml"/><Relationship Id="rId2" Type="http://schemas.openxmlformats.org/officeDocument/2006/relationships/slideLayout" Target="../slideLayouts/slideLayout12.xml"/><Relationship Id="rId1" Type="http://schemas.openxmlformats.org/officeDocument/2006/relationships/vmlDrawing" Target="../drawings/vmlDrawing8.vml"/><Relationship Id="rId5" Type="http://schemas.openxmlformats.org/officeDocument/2006/relationships/image" Target="../media/image12.emf"/><Relationship Id="rId4" Type="http://schemas.openxmlformats.org/officeDocument/2006/relationships/oleObject" Target="../embeddings/oleObject12.bin"/></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notesSlide" Target="../notesSlides/notesSlide39.xml"/><Relationship Id="rId2" Type="http://schemas.openxmlformats.org/officeDocument/2006/relationships/slideLayout" Target="../slideLayouts/slideLayout12.xml"/><Relationship Id="rId1" Type="http://schemas.openxmlformats.org/officeDocument/2006/relationships/vmlDrawing" Target="../drawings/vmlDrawing9.vml"/><Relationship Id="rId5" Type="http://schemas.openxmlformats.org/officeDocument/2006/relationships/image" Target="../media/image13.emf"/><Relationship Id="rId4" Type="http://schemas.openxmlformats.org/officeDocument/2006/relationships/oleObject" Target="../embeddings/oleObject13.bin"/></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notesSlide" Target="../notesSlides/notesSlide40.xml"/><Relationship Id="rId2" Type="http://schemas.openxmlformats.org/officeDocument/2006/relationships/slideLayout" Target="../slideLayouts/slideLayout12.xml"/><Relationship Id="rId1" Type="http://schemas.openxmlformats.org/officeDocument/2006/relationships/vmlDrawing" Target="../drawings/vmlDrawing10.vml"/><Relationship Id="rId5" Type="http://schemas.openxmlformats.org/officeDocument/2006/relationships/image" Target="../media/image14.emf"/><Relationship Id="rId4" Type="http://schemas.openxmlformats.org/officeDocument/2006/relationships/oleObject" Target="../embeddings/oleObject14.bin"/></Relationships>
</file>

<file path=ppt/slides/_rels/slide41.xml.rels><?xml version="1.0" encoding="UTF-8" standalone="yes"?>
<Relationships xmlns="http://schemas.openxmlformats.org/package/2006/relationships"><Relationship Id="rId3" Type="http://schemas.openxmlformats.org/officeDocument/2006/relationships/notesSlide" Target="../notesSlides/notesSlide41.xml"/><Relationship Id="rId2" Type="http://schemas.openxmlformats.org/officeDocument/2006/relationships/slideLayout" Target="../slideLayouts/slideLayout12.xml"/><Relationship Id="rId1" Type="http://schemas.openxmlformats.org/officeDocument/2006/relationships/vmlDrawing" Target="../drawings/vmlDrawing11.vml"/><Relationship Id="rId5" Type="http://schemas.openxmlformats.org/officeDocument/2006/relationships/image" Target="../media/image15.emf"/><Relationship Id="rId4" Type="http://schemas.openxmlformats.org/officeDocument/2006/relationships/oleObject" Target="../embeddings/oleObject15.bin"/></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43.xml"/><Relationship Id="rId1" Type="http://schemas.openxmlformats.org/officeDocument/2006/relationships/slideLayout" Target="../slideLayouts/slideLayout2.xml"/><Relationship Id="rId4" Type="http://schemas.openxmlformats.org/officeDocument/2006/relationships/image" Target="../media/image17.png"/></Relationships>
</file>

<file path=ppt/slides/_rels/slide44.xml.rels><?xml version="1.0" encoding="UTF-8" standalone="yes"?>
<Relationships xmlns="http://schemas.openxmlformats.org/package/2006/relationships"><Relationship Id="rId3" Type="http://schemas.openxmlformats.org/officeDocument/2006/relationships/notesSlide" Target="../notesSlides/notesSlide44.xml"/><Relationship Id="rId2" Type="http://schemas.openxmlformats.org/officeDocument/2006/relationships/slideLayout" Target="../slideLayouts/slideLayout12.xml"/><Relationship Id="rId1" Type="http://schemas.openxmlformats.org/officeDocument/2006/relationships/vmlDrawing" Target="../drawings/vmlDrawing12.vml"/><Relationship Id="rId5" Type="http://schemas.openxmlformats.org/officeDocument/2006/relationships/image" Target="../media/image18.emf"/><Relationship Id="rId4" Type="http://schemas.openxmlformats.org/officeDocument/2006/relationships/oleObject" Target="../embeddings/oleObject16.bin"/></Relationships>
</file>

<file path=ppt/slides/_rels/slide45.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notesSlide" Target="../notesSlides/notesSlide46.xml"/><Relationship Id="rId2" Type="http://schemas.openxmlformats.org/officeDocument/2006/relationships/slideLayout" Target="../slideLayouts/slideLayout2.xml"/><Relationship Id="rId1" Type="http://schemas.openxmlformats.org/officeDocument/2006/relationships/vmlDrawing" Target="../drawings/vmlDrawing13.vml"/><Relationship Id="rId5" Type="http://schemas.openxmlformats.org/officeDocument/2006/relationships/image" Target="../media/image20.emf"/><Relationship Id="rId4" Type="http://schemas.openxmlformats.org/officeDocument/2006/relationships/oleObject" Target="../embeddings/oleObject17.bin"/></Relationships>
</file>

<file path=ppt/slides/_rels/slide47.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4"/>
          <p:cNvSpPr txBox="1">
            <a:spLocks noChangeArrowheads="1"/>
          </p:cNvSpPr>
          <p:nvPr/>
        </p:nvSpPr>
        <p:spPr bwMode="auto">
          <a:xfrm>
            <a:off x="107950" y="1268413"/>
            <a:ext cx="8928100" cy="3970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algn="ctr" eaLnBrk="0" fontAlgn="base" hangingPunct="0">
              <a:spcBef>
                <a:spcPct val="0"/>
              </a:spcBef>
              <a:spcAft>
                <a:spcPct val="0"/>
              </a:spcAft>
              <a:defRPr>
                <a:solidFill>
                  <a:schemeClr val="tx1"/>
                </a:solidFill>
                <a:latin typeface="Arial" pitchFamily="34" charset="0"/>
              </a:defRPr>
            </a:lvl6pPr>
            <a:lvl7pPr marL="2971800" indent="-228600" algn="ctr" eaLnBrk="0" fontAlgn="base" hangingPunct="0">
              <a:spcBef>
                <a:spcPct val="0"/>
              </a:spcBef>
              <a:spcAft>
                <a:spcPct val="0"/>
              </a:spcAft>
              <a:defRPr>
                <a:solidFill>
                  <a:schemeClr val="tx1"/>
                </a:solidFill>
                <a:latin typeface="Arial" pitchFamily="34" charset="0"/>
              </a:defRPr>
            </a:lvl7pPr>
            <a:lvl8pPr marL="3429000" indent="-228600" algn="ctr" eaLnBrk="0" fontAlgn="base" hangingPunct="0">
              <a:spcBef>
                <a:spcPct val="0"/>
              </a:spcBef>
              <a:spcAft>
                <a:spcPct val="0"/>
              </a:spcAft>
              <a:defRPr>
                <a:solidFill>
                  <a:schemeClr val="tx1"/>
                </a:solidFill>
                <a:latin typeface="Arial" pitchFamily="34" charset="0"/>
              </a:defRPr>
            </a:lvl8pPr>
            <a:lvl9pPr marL="3886200" indent="-228600" algn="ctr"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tr-TR" sz="2400" b="1" dirty="0">
                <a:solidFill>
                  <a:srgbClr val="FF0000"/>
                </a:solidFill>
              </a:rPr>
              <a:t>PROGRAMLAMA DİLLERİ</a:t>
            </a:r>
          </a:p>
          <a:p>
            <a:pPr algn="l" eaLnBrk="1" hangingPunct="1">
              <a:spcBef>
                <a:spcPct val="50000"/>
              </a:spcBef>
            </a:pPr>
            <a:endParaRPr lang="tr-TR" sz="2400" b="1" dirty="0">
              <a:solidFill>
                <a:srgbClr val="0033CC"/>
              </a:solidFill>
            </a:endParaRPr>
          </a:p>
          <a:p>
            <a:pPr algn="just" eaLnBrk="1" hangingPunct="1">
              <a:spcBef>
                <a:spcPct val="50000"/>
              </a:spcBef>
            </a:pPr>
            <a:r>
              <a:rPr lang="tr-TR" sz="2400" dirty="0">
                <a:solidFill>
                  <a:srgbClr val="0033CC"/>
                </a:solidFill>
              </a:rPr>
              <a:t>Bilgisayarları </a:t>
            </a:r>
            <a:r>
              <a:rPr lang="tr-TR" sz="2400" dirty="0" smtClean="0">
                <a:solidFill>
                  <a:srgbClr val="0033CC"/>
                </a:solidFill>
              </a:rPr>
              <a:t>kullanabilmek </a:t>
            </a:r>
            <a:r>
              <a:rPr lang="tr-TR" sz="2400" dirty="0">
                <a:solidFill>
                  <a:srgbClr val="0033CC"/>
                </a:solidFill>
              </a:rPr>
              <a:t>için onlarla iletişim kurmak gerekir. Bu iletişimi kurabilmek programlamanın amacıdır. </a:t>
            </a:r>
          </a:p>
          <a:p>
            <a:pPr algn="just" eaLnBrk="1" hangingPunct="1">
              <a:spcBef>
                <a:spcPct val="50000"/>
              </a:spcBef>
            </a:pPr>
            <a:r>
              <a:rPr lang="tr-TR" sz="2400" dirty="0">
                <a:solidFill>
                  <a:srgbClr val="0033CC"/>
                </a:solidFill>
              </a:rPr>
              <a:t>Program, bilgisayara bir dizi iş yaptıran komutlardan oluşur. Oluşturulan bir çözüm mantığının içerisindeki işlem aşamalarının çeşitli komut ve deyimlerle kodlanarak bilgisayarın anlayacağı bir dile çevrilmesi gerekir. Bu aşamada programlama dilleri denilen kavramlar ortaya çıkmaktadır. </a:t>
            </a:r>
          </a:p>
        </p:txBody>
      </p:sp>
    </p:spTree>
    <p:extLst>
      <p:ext uri="{BB962C8B-B14F-4D97-AF65-F5344CB8AC3E}">
        <p14:creationId xmlns:p14="http://schemas.microsoft.com/office/powerpoint/2010/main" val="39884949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107950" y="404813"/>
            <a:ext cx="8928100" cy="6002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algn="ctr" eaLnBrk="0" fontAlgn="base" hangingPunct="0">
              <a:spcBef>
                <a:spcPct val="0"/>
              </a:spcBef>
              <a:spcAft>
                <a:spcPct val="0"/>
              </a:spcAft>
              <a:defRPr>
                <a:solidFill>
                  <a:schemeClr val="tx1"/>
                </a:solidFill>
                <a:latin typeface="Arial" pitchFamily="34" charset="0"/>
              </a:defRPr>
            </a:lvl6pPr>
            <a:lvl7pPr marL="2971800" indent="-228600" algn="ctr" eaLnBrk="0" fontAlgn="base" hangingPunct="0">
              <a:spcBef>
                <a:spcPct val="0"/>
              </a:spcBef>
              <a:spcAft>
                <a:spcPct val="0"/>
              </a:spcAft>
              <a:defRPr>
                <a:solidFill>
                  <a:schemeClr val="tx1"/>
                </a:solidFill>
                <a:latin typeface="Arial" pitchFamily="34" charset="0"/>
              </a:defRPr>
            </a:lvl7pPr>
            <a:lvl8pPr marL="3429000" indent="-228600" algn="ctr" eaLnBrk="0" fontAlgn="base" hangingPunct="0">
              <a:spcBef>
                <a:spcPct val="0"/>
              </a:spcBef>
              <a:spcAft>
                <a:spcPct val="0"/>
              </a:spcAft>
              <a:defRPr>
                <a:solidFill>
                  <a:schemeClr val="tx1"/>
                </a:solidFill>
                <a:latin typeface="Arial" pitchFamily="34" charset="0"/>
              </a:defRPr>
            </a:lvl8pPr>
            <a:lvl9pPr marL="3886200" indent="-228600" algn="ctr" eaLnBrk="0" fontAlgn="base" hangingPunct="0">
              <a:spcBef>
                <a:spcPct val="0"/>
              </a:spcBef>
              <a:spcAft>
                <a:spcPct val="0"/>
              </a:spcAft>
              <a:defRPr>
                <a:solidFill>
                  <a:schemeClr val="tx1"/>
                </a:solidFill>
                <a:latin typeface="Arial" pitchFamily="34" charset="0"/>
              </a:defRPr>
            </a:lvl9pPr>
          </a:lstStyle>
          <a:p>
            <a:pPr algn="l" eaLnBrk="1" hangingPunct="1"/>
            <a:r>
              <a:rPr lang="tr-TR" sz="2400" b="1">
                <a:solidFill>
                  <a:srgbClr val="FF0000"/>
                </a:solidFill>
              </a:rPr>
              <a:t>Çözüm 2: </a:t>
            </a:r>
          </a:p>
          <a:p>
            <a:pPr algn="l" eaLnBrk="1" hangingPunct="1"/>
            <a:endParaRPr lang="tr-TR" sz="2400">
              <a:solidFill>
                <a:srgbClr val="0000FF"/>
              </a:solidFill>
            </a:endParaRPr>
          </a:p>
          <a:p>
            <a:pPr algn="l" eaLnBrk="1" hangingPunct="1"/>
            <a:r>
              <a:rPr lang="tr-TR" sz="2400">
                <a:solidFill>
                  <a:srgbClr val="0000FF"/>
                </a:solidFill>
              </a:rPr>
              <a:t>1-Evden dışarıya çık </a:t>
            </a:r>
          </a:p>
          <a:p>
            <a:pPr algn="l" eaLnBrk="1" hangingPunct="1"/>
            <a:r>
              <a:rPr lang="tr-TR" sz="2400">
                <a:solidFill>
                  <a:srgbClr val="0000FF"/>
                </a:solidFill>
              </a:rPr>
              <a:t>2-Otobüs durağına yürü </a:t>
            </a:r>
          </a:p>
          <a:p>
            <a:pPr algn="l" eaLnBrk="1" hangingPunct="1"/>
            <a:r>
              <a:rPr lang="tr-TR" sz="2400">
                <a:solidFill>
                  <a:srgbClr val="0000FF"/>
                </a:solidFill>
              </a:rPr>
              <a:t>3-Otobüsün saati geçmiş mi? </a:t>
            </a:r>
          </a:p>
          <a:p>
            <a:pPr algn="l" eaLnBrk="1" hangingPunct="1"/>
            <a:r>
              <a:rPr lang="tr-TR" sz="2400">
                <a:solidFill>
                  <a:srgbClr val="0000FF"/>
                </a:solidFill>
              </a:rPr>
              <a:t>4-Durakta gideceğin yöndeki bir sonraki otobüsü bekle </a:t>
            </a:r>
          </a:p>
          <a:p>
            <a:pPr algn="just" eaLnBrk="1" hangingPunct="1"/>
            <a:r>
              <a:rPr lang="tr-TR" sz="2400">
                <a:solidFill>
                  <a:srgbClr val="0000FF"/>
                </a:solidFill>
              </a:rPr>
              <a:t>5-Bir sonraki otobüs gelene kadar 4. adımı uygula </a:t>
            </a:r>
          </a:p>
          <a:p>
            <a:pPr algn="just" eaLnBrk="1" hangingPunct="1"/>
            <a:r>
              <a:rPr lang="tr-TR" sz="2400">
                <a:solidFill>
                  <a:srgbClr val="0000FF"/>
                </a:solidFill>
              </a:rPr>
              <a:t>6-Otobüsün geldiğinde otobüse bin </a:t>
            </a:r>
          </a:p>
          <a:p>
            <a:pPr algn="just" eaLnBrk="1" hangingPunct="1"/>
            <a:r>
              <a:rPr lang="tr-TR" sz="2400">
                <a:solidFill>
                  <a:srgbClr val="0000FF"/>
                </a:solidFill>
              </a:rPr>
              <a:t>7-Biletini bilet kumbarasına at İneceğin yere yakınlaştığında arkaya yürü </a:t>
            </a:r>
          </a:p>
          <a:p>
            <a:pPr algn="just" eaLnBrk="1" hangingPunct="1"/>
            <a:r>
              <a:rPr lang="tr-TR" sz="2400">
                <a:solidFill>
                  <a:srgbClr val="0000FF"/>
                </a:solidFill>
              </a:rPr>
              <a:t>8-İneceğini belirten ikaz lambasına bas </a:t>
            </a:r>
          </a:p>
          <a:p>
            <a:pPr algn="just" eaLnBrk="1" hangingPunct="1"/>
            <a:r>
              <a:rPr lang="tr-TR" sz="2400">
                <a:solidFill>
                  <a:srgbClr val="0000FF"/>
                </a:solidFill>
              </a:rPr>
              <a:t>9-Otobüs durunca in </a:t>
            </a:r>
          </a:p>
          <a:p>
            <a:pPr algn="just" eaLnBrk="1" hangingPunct="1"/>
            <a:r>
              <a:rPr lang="tr-TR" sz="2400">
                <a:solidFill>
                  <a:srgbClr val="0000FF"/>
                </a:solidFill>
              </a:rPr>
              <a:t>10-İşyerine doğru yürü </a:t>
            </a:r>
          </a:p>
          <a:p>
            <a:pPr algn="l" eaLnBrk="1" hangingPunct="1"/>
            <a:r>
              <a:rPr lang="tr-TR" sz="2400">
                <a:solidFill>
                  <a:srgbClr val="0000FF"/>
                </a:solidFill>
              </a:rPr>
              <a:t>11-İş yeri giriş kapısından içeriye gir </a:t>
            </a:r>
          </a:p>
          <a:p>
            <a:pPr algn="l" eaLnBrk="1" hangingPunct="1"/>
            <a:r>
              <a:rPr lang="tr-TR" sz="2400">
                <a:solidFill>
                  <a:srgbClr val="0000FF"/>
                </a:solidFill>
              </a:rPr>
              <a:t>12-Mesai arkadaşlarınla selamlaş  </a:t>
            </a:r>
          </a:p>
          <a:p>
            <a:pPr algn="l" eaLnBrk="1" hangingPunct="1"/>
            <a:r>
              <a:rPr lang="tr-TR" sz="2400">
                <a:solidFill>
                  <a:srgbClr val="0000FF"/>
                </a:solidFill>
              </a:rPr>
              <a:t>13-İş giysini giy işini yapmaya basla.</a:t>
            </a:r>
            <a:r>
              <a:rPr lang="tr-TR">
                <a:solidFill>
                  <a:srgbClr val="0000FF"/>
                </a:solidFill>
              </a:rPr>
              <a:t> </a:t>
            </a:r>
          </a:p>
        </p:txBody>
      </p:sp>
    </p:spTree>
    <p:extLst>
      <p:ext uri="{BB962C8B-B14F-4D97-AF65-F5344CB8AC3E}">
        <p14:creationId xmlns:p14="http://schemas.microsoft.com/office/powerpoint/2010/main" val="11341072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2"/>
          <p:cNvSpPr txBox="1">
            <a:spLocks noChangeArrowheads="1"/>
          </p:cNvSpPr>
          <p:nvPr/>
        </p:nvSpPr>
        <p:spPr bwMode="auto">
          <a:xfrm>
            <a:off x="88900" y="673100"/>
            <a:ext cx="8940800" cy="526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algn="ctr" eaLnBrk="0" fontAlgn="base" hangingPunct="0">
              <a:spcBef>
                <a:spcPct val="0"/>
              </a:spcBef>
              <a:spcAft>
                <a:spcPct val="0"/>
              </a:spcAft>
              <a:defRPr>
                <a:solidFill>
                  <a:schemeClr val="tx1"/>
                </a:solidFill>
                <a:latin typeface="Arial" pitchFamily="34" charset="0"/>
              </a:defRPr>
            </a:lvl6pPr>
            <a:lvl7pPr marL="2971800" indent="-228600" algn="ctr" eaLnBrk="0" fontAlgn="base" hangingPunct="0">
              <a:spcBef>
                <a:spcPct val="0"/>
              </a:spcBef>
              <a:spcAft>
                <a:spcPct val="0"/>
              </a:spcAft>
              <a:defRPr>
                <a:solidFill>
                  <a:schemeClr val="tx1"/>
                </a:solidFill>
                <a:latin typeface="Arial" pitchFamily="34" charset="0"/>
              </a:defRPr>
            </a:lvl7pPr>
            <a:lvl8pPr marL="3429000" indent="-228600" algn="ctr" eaLnBrk="0" fontAlgn="base" hangingPunct="0">
              <a:spcBef>
                <a:spcPct val="0"/>
              </a:spcBef>
              <a:spcAft>
                <a:spcPct val="0"/>
              </a:spcAft>
              <a:defRPr>
                <a:solidFill>
                  <a:schemeClr val="tx1"/>
                </a:solidFill>
                <a:latin typeface="Arial" pitchFamily="34" charset="0"/>
              </a:defRPr>
            </a:lvl8pPr>
            <a:lvl9pPr marL="3886200" indent="-228600" algn="ctr" eaLnBrk="0" fontAlgn="base" hangingPunct="0">
              <a:spcBef>
                <a:spcPct val="0"/>
              </a:spcBef>
              <a:spcAft>
                <a:spcPct val="0"/>
              </a:spcAft>
              <a:defRPr>
                <a:solidFill>
                  <a:schemeClr val="tx1"/>
                </a:solidFill>
                <a:latin typeface="Arial" pitchFamily="34" charset="0"/>
              </a:defRPr>
            </a:lvl9pPr>
          </a:lstStyle>
          <a:p>
            <a:pPr algn="just" eaLnBrk="1" hangingPunct="1"/>
            <a:r>
              <a:rPr lang="tr-TR" sz="2400">
                <a:solidFill>
                  <a:srgbClr val="0000FF"/>
                </a:solidFill>
              </a:rPr>
              <a:t>Her iki örnekte görüldüğü gibi sorunu çözüme götürebilmek için gerekli olan adımlar sıralı ve açık bir biçimde belirlenmiştir. Algoritmanın herhangi bir adımındaki küçük bir yanlışlık doğru çözüme ulaşmayı engelleyebilir. Bu nedenle algoritma hazırlandıktan sonra dikkatle incelenmeli ve varsa adımlardaki yanlışlıklar düzeltilmelidir. </a:t>
            </a:r>
          </a:p>
          <a:p>
            <a:pPr algn="just" eaLnBrk="1" hangingPunct="1"/>
            <a:endParaRPr lang="tr-TR" sz="2400">
              <a:solidFill>
                <a:srgbClr val="0000FF"/>
              </a:solidFill>
            </a:endParaRPr>
          </a:p>
          <a:p>
            <a:pPr algn="just" eaLnBrk="1" hangingPunct="1"/>
            <a:r>
              <a:rPr lang="tr-TR" sz="2400">
                <a:solidFill>
                  <a:srgbClr val="0000FF"/>
                </a:solidFill>
              </a:rPr>
              <a:t>Programlamanın temeli olan algoritma hazırlanmasında dikkat çekici bir nokta, aynı sorunu çözmek için hazırlanabilecek olası algoritma sayısının birden çok olmasıdır. Başka deyişle, bir sorunun çözümü için birbirinden farklı birden fazla sayıda algoritma hazırlanabilir. Bu da gösteriyor ki herhangi bir problemin çözümü için birbirinden farklı yüzlerce bilgisayar programı yazılabilir. </a:t>
            </a:r>
          </a:p>
        </p:txBody>
      </p:sp>
    </p:spTree>
    <p:extLst>
      <p:ext uri="{BB962C8B-B14F-4D97-AF65-F5344CB8AC3E}">
        <p14:creationId xmlns:p14="http://schemas.microsoft.com/office/powerpoint/2010/main" val="41363150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2"/>
          <p:cNvSpPr txBox="1">
            <a:spLocks noChangeArrowheads="1"/>
          </p:cNvSpPr>
          <p:nvPr/>
        </p:nvSpPr>
        <p:spPr bwMode="auto">
          <a:xfrm>
            <a:off x="107950" y="620713"/>
            <a:ext cx="8928100"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algn="ctr" eaLnBrk="0" fontAlgn="base" hangingPunct="0">
              <a:spcBef>
                <a:spcPct val="0"/>
              </a:spcBef>
              <a:spcAft>
                <a:spcPct val="0"/>
              </a:spcAft>
              <a:defRPr>
                <a:solidFill>
                  <a:schemeClr val="tx1"/>
                </a:solidFill>
                <a:latin typeface="Arial" pitchFamily="34" charset="0"/>
              </a:defRPr>
            </a:lvl6pPr>
            <a:lvl7pPr marL="2971800" indent="-228600" algn="ctr" eaLnBrk="0" fontAlgn="base" hangingPunct="0">
              <a:spcBef>
                <a:spcPct val="0"/>
              </a:spcBef>
              <a:spcAft>
                <a:spcPct val="0"/>
              </a:spcAft>
              <a:defRPr>
                <a:solidFill>
                  <a:schemeClr val="tx1"/>
                </a:solidFill>
                <a:latin typeface="Arial" pitchFamily="34" charset="0"/>
              </a:defRPr>
            </a:lvl7pPr>
            <a:lvl8pPr marL="3429000" indent="-228600" algn="ctr" eaLnBrk="0" fontAlgn="base" hangingPunct="0">
              <a:spcBef>
                <a:spcPct val="0"/>
              </a:spcBef>
              <a:spcAft>
                <a:spcPct val="0"/>
              </a:spcAft>
              <a:defRPr>
                <a:solidFill>
                  <a:schemeClr val="tx1"/>
                </a:solidFill>
                <a:latin typeface="Arial" pitchFamily="34" charset="0"/>
              </a:defRPr>
            </a:lvl8pPr>
            <a:lvl9pPr marL="3886200" indent="-228600" algn="ctr" eaLnBrk="0" fontAlgn="base" hangingPunct="0">
              <a:spcBef>
                <a:spcPct val="0"/>
              </a:spcBef>
              <a:spcAft>
                <a:spcPct val="0"/>
              </a:spcAft>
              <a:defRPr>
                <a:solidFill>
                  <a:schemeClr val="tx1"/>
                </a:solidFill>
                <a:latin typeface="Arial" pitchFamily="34" charset="0"/>
              </a:defRPr>
            </a:lvl9pPr>
          </a:lstStyle>
          <a:p>
            <a:pPr algn="just" eaLnBrk="1" hangingPunct="1"/>
            <a:r>
              <a:rPr lang="tr-TR" sz="2400">
                <a:solidFill>
                  <a:srgbClr val="0000FF"/>
                </a:solidFill>
              </a:rPr>
              <a:t>Bir bilgisayar programı için hazırlanacak olan algoritma  da aynı şekilde çözüm yolunu bilmeyen bir kişiye, çözüme ulaşmak için neler yapması gerektiği anlatılıyormuş gibi hazırlanmalı ve eksik bir nokta bırakmaksızın gerekli tüm adımları açık ve düzenli olarak içermelidir. Çözüm için kullanılacak bilgilerin nereden alınacağı, nerede saklanacağı ve çözümün program kullanıcısına nasıl ulaştırılacağı algoritma adımları arasında belirtilmelidir. </a:t>
            </a:r>
          </a:p>
          <a:p>
            <a:pPr algn="just" eaLnBrk="1" hangingPunct="1"/>
            <a:endParaRPr lang="tr-TR" sz="2400">
              <a:solidFill>
                <a:srgbClr val="0000FF"/>
              </a:solidFill>
            </a:endParaRPr>
          </a:p>
          <a:p>
            <a:pPr algn="just" eaLnBrk="1" hangingPunct="1"/>
            <a:endParaRPr lang="tr-TR" sz="2400" b="1">
              <a:solidFill>
                <a:srgbClr val="0000FF"/>
              </a:solidFill>
            </a:endParaRPr>
          </a:p>
          <a:p>
            <a:pPr algn="just" eaLnBrk="1" hangingPunct="1"/>
            <a:r>
              <a:rPr lang="tr-TR" sz="2400" b="1">
                <a:solidFill>
                  <a:srgbClr val="0000FF"/>
                </a:solidFill>
              </a:rPr>
              <a:t>Örnek 2:</a:t>
            </a:r>
            <a:r>
              <a:rPr lang="tr-TR" sz="2400">
                <a:solidFill>
                  <a:srgbClr val="0000FF"/>
                </a:solidFill>
              </a:rPr>
              <a:t> İki sayıyı toplamak için gerekli programa ait Algoritmanın oluşturulması.</a:t>
            </a:r>
            <a:r>
              <a:rPr lang="tr-TR">
                <a:solidFill>
                  <a:srgbClr val="0000FF"/>
                </a:solidFill>
              </a:rPr>
              <a:t> </a:t>
            </a:r>
          </a:p>
        </p:txBody>
      </p:sp>
    </p:spTree>
    <p:extLst>
      <p:ext uri="{BB962C8B-B14F-4D97-AF65-F5344CB8AC3E}">
        <p14:creationId xmlns:p14="http://schemas.microsoft.com/office/powerpoint/2010/main" val="40675341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107950" y="692150"/>
            <a:ext cx="8928100"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algn="ctr" eaLnBrk="0" fontAlgn="base" hangingPunct="0">
              <a:spcBef>
                <a:spcPct val="0"/>
              </a:spcBef>
              <a:spcAft>
                <a:spcPct val="0"/>
              </a:spcAft>
              <a:defRPr>
                <a:solidFill>
                  <a:schemeClr val="tx1"/>
                </a:solidFill>
                <a:latin typeface="Arial" pitchFamily="34" charset="0"/>
              </a:defRPr>
            </a:lvl6pPr>
            <a:lvl7pPr marL="2971800" indent="-228600" algn="ctr" eaLnBrk="0" fontAlgn="base" hangingPunct="0">
              <a:spcBef>
                <a:spcPct val="0"/>
              </a:spcBef>
              <a:spcAft>
                <a:spcPct val="0"/>
              </a:spcAft>
              <a:defRPr>
                <a:solidFill>
                  <a:schemeClr val="tx1"/>
                </a:solidFill>
                <a:latin typeface="Arial" pitchFamily="34" charset="0"/>
              </a:defRPr>
            </a:lvl7pPr>
            <a:lvl8pPr marL="3429000" indent="-228600" algn="ctr" eaLnBrk="0" fontAlgn="base" hangingPunct="0">
              <a:spcBef>
                <a:spcPct val="0"/>
              </a:spcBef>
              <a:spcAft>
                <a:spcPct val="0"/>
              </a:spcAft>
              <a:defRPr>
                <a:solidFill>
                  <a:schemeClr val="tx1"/>
                </a:solidFill>
                <a:latin typeface="Arial" pitchFamily="34" charset="0"/>
              </a:defRPr>
            </a:lvl8pPr>
            <a:lvl9pPr marL="3886200" indent="-228600" algn="ctr" eaLnBrk="0" fontAlgn="base" hangingPunct="0">
              <a:spcBef>
                <a:spcPct val="0"/>
              </a:spcBef>
              <a:spcAft>
                <a:spcPct val="0"/>
              </a:spcAft>
              <a:defRPr>
                <a:solidFill>
                  <a:schemeClr val="tx1"/>
                </a:solidFill>
                <a:latin typeface="Arial" pitchFamily="34" charset="0"/>
              </a:defRPr>
            </a:lvl9pPr>
          </a:lstStyle>
          <a:p>
            <a:pPr lvl="1" algn="just" eaLnBrk="1" hangingPunct="1"/>
            <a:r>
              <a:rPr lang="tr-TR" sz="2400" b="1">
                <a:solidFill>
                  <a:srgbClr val="0000FF"/>
                </a:solidFill>
              </a:rPr>
              <a:t>Algoritma:</a:t>
            </a:r>
            <a:r>
              <a:rPr lang="tr-TR" sz="2400">
                <a:solidFill>
                  <a:srgbClr val="0000FF"/>
                </a:solidFill>
              </a:rPr>
              <a:t> </a:t>
            </a:r>
          </a:p>
          <a:p>
            <a:pPr lvl="1" algn="just" eaLnBrk="1" hangingPunct="1"/>
            <a:endParaRPr lang="tr-TR" sz="2400">
              <a:solidFill>
                <a:srgbClr val="0000FF"/>
              </a:solidFill>
            </a:endParaRPr>
          </a:p>
          <a:p>
            <a:pPr lvl="1" algn="just" eaLnBrk="1" hangingPunct="1"/>
            <a:r>
              <a:rPr lang="tr-TR" sz="2400">
                <a:solidFill>
                  <a:srgbClr val="0000FF"/>
                </a:solidFill>
              </a:rPr>
              <a:t>A1 	:Birinci sayıyı gir </a:t>
            </a:r>
          </a:p>
          <a:p>
            <a:pPr lvl="1" algn="just" eaLnBrk="1" hangingPunct="1"/>
            <a:r>
              <a:rPr lang="tr-TR" sz="2400">
                <a:solidFill>
                  <a:srgbClr val="0000FF"/>
                </a:solidFill>
              </a:rPr>
              <a:t>A2 	:İkinci sayıyı gir </a:t>
            </a:r>
          </a:p>
          <a:p>
            <a:pPr lvl="1" algn="just" eaLnBrk="1" hangingPunct="1"/>
            <a:r>
              <a:rPr lang="tr-TR" sz="2400">
                <a:solidFill>
                  <a:srgbClr val="0000FF"/>
                </a:solidFill>
              </a:rPr>
              <a:t>A3 	:İki sayının toplamını yap </a:t>
            </a:r>
          </a:p>
          <a:p>
            <a:pPr lvl="1" algn="just" eaLnBrk="1" hangingPunct="1"/>
            <a:r>
              <a:rPr lang="tr-TR" sz="2400">
                <a:solidFill>
                  <a:srgbClr val="0000FF"/>
                </a:solidFill>
              </a:rPr>
              <a:t>A4 	:Toplamın değerini yaz </a:t>
            </a:r>
          </a:p>
          <a:p>
            <a:pPr lvl="1" algn="just" eaLnBrk="1" hangingPunct="1"/>
            <a:r>
              <a:rPr lang="tr-TR" sz="2400">
                <a:solidFill>
                  <a:srgbClr val="0000FF"/>
                </a:solidFill>
              </a:rPr>
              <a:t>A5 	:Bitir. </a:t>
            </a:r>
          </a:p>
          <a:p>
            <a:pPr algn="just" eaLnBrk="1" hangingPunct="1"/>
            <a:endParaRPr lang="tr-TR" sz="2400">
              <a:solidFill>
                <a:srgbClr val="0000FF"/>
              </a:solidFill>
            </a:endParaRPr>
          </a:p>
          <a:p>
            <a:pPr algn="just" eaLnBrk="1" hangingPunct="1"/>
            <a:r>
              <a:rPr lang="tr-TR" sz="2400">
                <a:solidFill>
                  <a:srgbClr val="0000FF"/>
                </a:solidFill>
              </a:rPr>
              <a:t>Bu tam bir algoritmadır. Sözcüklerin ortaya çıkaracağı yanlış anlamaların ortadan kaldırmak amacıyla semboller ve matematik dilini gerektiren bazı kısaltmalar kullanmak daha uygun olacaktır. Bir algoritma yazılırken aşağıdaki yöntem izlenmelidir: </a:t>
            </a:r>
          </a:p>
        </p:txBody>
      </p:sp>
    </p:spTree>
    <p:extLst>
      <p:ext uri="{BB962C8B-B14F-4D97-AF65-F5344CB8AC3E}">
        <p14:creationId xmlns:p14="http://schemas.microsoft.com/office/powerpoint/2010/main" val="42696471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107950" y="971550"/>
            <a:ext cx="8928100"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algn="ctr" eaLnBrk="0" fontAlgn="base" hangingPunct="0">
              <a:spcBef>
                <a:spcPct val="0"/>
              </a:spcBef>
              <a:spcAft>
                <a:spcPct val="0"/>
              </a:spcAft>
              <a:defRPr>
                <a:solidFill>
                  <a:schemeClr val="tx1"/>
                </a:solidFill>
                <a:latin typeface="Arial" pitchFamily="34" charset="0"/>
              </a:defRPr>
            </a:lvl6pPr>
            <a:lvl7pPr marL="2971800" indent="-228600" algn="ctr" eaLnBrk="0" fontAlgn="base" hangingPunct="0">
              <a:spcBef>
                <a:spcPct val="0"/>
              </a:spcBef>
              <a:spcAft>
                <a:spcPct val="0"/>
              </a:spcAft>
              <a:defRPr>
                <a:solidFill>
                  <a:schemeClr val="tx1"/>
                </a:solidFill>
                <a:latin typeface="Arial" pitchFamily="34" charset="0"/>
              </a:defRPr>
            </a:lvl7pPr>
            <a:lvl8pPr marL="3429000" indent="-228600" algn="ctr" eaLnBrk="0" fontAlgn="base" hangingPunct="0">
              <a:spcBef>
                <a:spcPct val="0"/>
              </a:spcBef>
              <a:spcAft>
                <a:spcPct val="0"/>
              </a:spcAft>
              <a:defRPr>
                <a:solidFill>
                  <a:schemeClr val="tx1"/>
                </a:solidFill>
                <a:latin typeface="Arial" pitchFamily="34" charset="0"/>
              </a:defRPr>
            </a:lvl8pPr>
            <a:lvl9pPr marL="3886200" indent="-228600" algn="ctr" eaLnBrk="0" fontAlgn="base" hangingPunct="0">
              <a:spcBef>
                <a:spcPct val="0"/>
              </a:spcBef>
              <a:spcAft>
                <a:spcPct val="0"/>
              </a:spcAft>
              <a:defRPr>
                <a:solidFill>
                  <a:schemeClr val="tx1"/>
                </a:solidFill>
                <a:latin typeface="Arial" pitchFamily="34" charset="0"/>
              </a:defRPr>
            </a:lvl9pPr>
          </a:lstStyle>
          <a:p>
            <a:pPr algn="l" eaLnBrk="1" hangingPunct="1"/>
            <a:r>
              <a:rPr lang="tr-TR" sz="2400" b="1">
                <a:solidFill>
                  <a:srgbClr val="0000FF"/>
                </a:solidFill>
              </a:rPr>
              <a:t>DEĞİŞKEN KAVRAMI</a:t>
            </a:r>
          </a:p>
          <a:p>
            <a:pPr algn="l" eaLnBrk="1" hangingPunct="1"/>
            <a:endParaRPr lang="tr-TR" sz="2400" b="1">
              <a:solidFill>
                <a:srgbClr val="0000FF"/>
              </a:solidFill>
            </a:endParaRPr>
          </a:p>
          <a:p>
            <a:pPr algn="just" eaLnBrk="1" hangingPunct="1"/>
            <a:r>
              <a:rPr lang="tr-TR" sz="2400">
                <a:solidFill>
                  <a:srgbClr val="0000FF"/>
                </a:solidFill>
              </a:rPr>
              <a:t>	Bir problemin çözümünde tanımlanan bir bilgi alanı, farklı adımlarda farklı değerler alabiliyorsa bu bilgi alanına değişken adı verilir. Tanımlanacak bir değişken için aşağıdaki kurallara dikkat etmek gerekmektedir.</a:t>
            </a:r>
          </a:p>
          <a:p>
            <a:pPr algn="just" eaLnBrk="1" hangingPunct="1"/>
            <a:endParaRPr lang="tr-TR" sz="2400">
              <a:solidFill>
                <a:srgbClr val="0000FF"/>
              </a:solidFill>
            </a:endParaRPr>
          </a:p>
          <a:p>
            <a:pPr algn="just" eaLnBrk="1" hangingPunct="1">
              <a:buFontTx/>
              <a:buAutoNum type="arabicPeriod"/>
            </a:pPr>
            <a:r>
              <a:rPr lang="tr-TR" sz="2400">
                <a:solidFill>
                  <a:srgbClr val="0000FF"/>
                </a:solidFill>
              </a:rPr>
              <a:t>Bir değişken adı A ile Z arasındaki alfabetik harfler ile başlamalıdır. Değişken adı, bir kelime yada arada boşluk olmama koşulu ile bir cümle olabilir.</a:t>
            </a:r>
          </a:p>
          <a:p>
            <a:pPr algn="just" eaLnBrk="1" hangingPunct="1">
              <a:buFontTx/>
              <a:buAutoNum type="arabicPeriod"/>
            </a:pPr>
            <a:endParaRPr lang="tr-TR" sz="2400">
              <a:solidFill>
                <a:srgbClr val="0000FF"/>
              </a:solidFill>
            </a:endParaRPr>
          </a:p>
          <a:p>
            <a:pPr algn="just" eaLnBrk="1" hangingPunct="1"/>
            <a:r>
              <a:rPr lang="tr-TR" sz="2400">
                <a:solidFill>
                  <a:srgbClr val="0000FF"/>
                </a:solidFill>
              </a:rPr>
              <a:t>A, TOPLAM, SAYI, SONUC, ADSOYAD gibi tanımlanabilir.</a:t>
            </a:r>
          </a:p>
        </p:txBody>
      </p:sp>
    </p:spTree>
    <p:extLst>
      <p:ext uri="{BB962C8B-B14F-4D97-AF65-F5344CB8AC3E}">
        <p14:creationId xmlns:p14="http://schemas.microsoft.com/office/powerpoint/2010/main" val="21524825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107950" y="692150"/>
            <a:ext cx="8928100" cy="563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algn="ctr" eaLnBrk="0" fontAlgn="base" hangingPunct="0">
              <a:spcBef>
                <a:spcPct val="0"/>
              </a:spcBef>
              <a:spcAft>
                <a:spcPct val="0"/>
              </a:spcAft>
              <a:defRPr>
                <a:solidFill>
                  <a:schemeClr val="tx1"/>
                </a:solidFill>
                <a:latin typeface="Arial" pitchFamily="34" charset="0"/>
              </a:defRPr>
            </a:lvl6pPr>
            <a:lvl7pPr marL="2971800" indent="-228600" algn="ctr" eaLnBrk="0" fontAlgn="base" hangingPunct="0">
              <a:spcBef>
                <a:spcPct val="0"/>
              </a:spcBef>
              <a:spcAft>
                <a:spcPct val="0"/>
              </a:spcAft>
              <a:defRPr>
                <a:solidFill>
                  <a:schemeClr val="tx1"/>
                </a:solidFill>
                <a:latin typeface="Arial" pitchFamily="34" charset="0"/>
              </a:defRPr>
            </a:lvl7pPr>
            <a:lvl8pPr marL="3429000" indent="-228600" algn="ctr" eaLnBrk="0" fontAlgn="base" hangingPunct="0">
              <a:spcBef>
                <a:spcPct val="0"/>
              </a:spcBef>
              <a:spcAft>
                <a:spcPct val="0"/>
              </a:spcAft>
              <a:defRPr>
                <a:solidFill>
                  <a:schemeClr val="tx1"/>
                </a:solidFill>
                <a:latin typeface="Arial" pitchFamily="34" charset="0"/>
              </a:defRPr>
            </a:lvl8pPr>
            <a:lvl9pPr marL="3886200" indent="-228600" algn="ctr" eaLnBrk="0" fontAlgn="base" hangingPunct="0">
              <a:spcBef>
                <a:spcPct val="0"/>
              </a:spcBef>
              <a:spcAft>
                <a:spcPct val="0"/>
              </a:spcAft>
              <a:defRPr>
                <a:solidFill>
                  <a:schemeClr val="tx1"/>
                </a:solidFill>
                <a:latin typeface="Arial" pitchFamily="34" charset="0"/>
              </a:defRPr>
            </a:lvl9pPr>
          </a:lstStyle>
          <a:p>
            <a:pPr algn="l" eaLnBrk="1" hangingPunct="1"/>
            <a:r>
              <a:rPr lang="tr-TR" sz="2400">
                <a:solidFill>
                  <a:srgbClr val="0000FF"/>
                </a:solidFill>
              </a:rPr>
              <a:t>2. Bir değişken adının ilk karakteri sayısal olamaz, yani 0 ile 9 arasında bir rakam ile başlayamaz. Ancak, ilk karakterden sonra istenilen bir sayı kullanılabilir.</a:t>
            </a:r>
          </a:p>
          <a:p>
            <a:pPr algn="l" eaLnBrk="1" hangingPunct="1"/>
            <a:endParaRPr lang="tr-TR" sz="2400">
              <a:solidFill>
                <a:srgbClr val="0000FF"/>
              </a:solidFill>
            </a:endParaRPr>
          </a:p>
          <a:p>
            <a:pPr algn="l" eaLnBrk="1" hangingPunct="1"/>
            <a:r>
              <a:rPr lang="tr-TR" sz="2400">
                <a:solidFill>
                  <a:srgbClr val="0000FF"/>
                </a:solidFill>
              </a:rPr>
              <a:t>Al, TOPLAM1, K1A37, B1236, ... şeklinde kullanılabilir.</a:t>
            </a:r>
          </a:p>
          <a:p>
            <a:pPr algn="l" eaLnBrk="1" hangingPunct="1"/>
            <a:endParaRPr lang="tr-TR" sz="2400">
              <a:solidFill>
                <a:srgbClr val="0000FF"/>
              </a:solidFill>
            </a:endParaRPr>
          </a:p>
          <a:p>
            <a:pPr algn="l" eaLnBrk="1" hangingPunct="1"/>
            <a:r>
              <a:rPr lang="tr-TR" sz="2400">
                <a:solidFill>
                  <a:srgbClr val="0000FF"/>
                </a:solidFill>
              </a:rPr>
              <a:t>3. Değişken adı algoritmanın kodlanacağı programlama diline ait bir komut yada deyim olamaz.</a:t>
            </a:r>
          </a:p>
          <a:p>
            <a:pPr algn="l" eaLnBrk="1" hangingPunct="1"/>
            <a:endParaRPr lang="tr-TR" sz="2400">
              <a:solidFill>
                <a:srgbClr val="0000FF"/>
              </a:solidFill>
            </a:endParaRPr>
          </a:p>
          <a:p>
            <a:pPr algn="l" eaLnBrk="1" hangingPunct="1"/>
            <a:r>
              <a:rPr lang="tr-TR" sz="2400">
                <a:solidFill>
                  <a:srgbClr val="0000FF"/>
                </a:solidFill>
              </a:rPr>
              <a:t>PRINT, END, NO, READ, ... şeklinde kullanılamaz,</a:t>
            </a:r>
          </a:p>
          <a:p>
            <a:pPr algn="l" eaLnBrk="1" hangingPunct="1"/>
            <a:endParaRPr lang="tr-TR" sz="2400">
              <a:solidFill>
                <a:srgbClr val="0000FF"/>
              </a:solidFill>
            </a:endParaRPr>
          </a:p>
          <a:p>
            <a:pPr algn="l" eaLnBrk="1" hangingPunct="1"/>
            <a:r>
              <a:rPr lang="tr-TR" sz="2400">
                <a:solidFill>
                  <a:srgbClr val="0000FF"/>
                </a:solidFill>
              </a:rPr>
              <a:t>4. Algoritmada değişken adı verilirken Türkçe karakterler kullanmamaya dikkat edilmelidir.</a:t>
            </a:r>
          </a:p>
          <a:p>
            <a:pPr algn="l" eaLnBrk="1" hangingPunct="1"/>
            <a:endParaRPr lang="tr-TR" sz="2400">
              <a:solidFill>
                <a:srgbClr val="0000FF"/>
              </a:solidFill>
            </a:endParaRPr>
          </a:p>
          <a:p>
            <a:pPr algn="l" eaLnBrk="1" hangingPunct="1"/>
            <a:r>
              <a:rPr lang="tr-TR" sz="2400">
                <a:solidFill>
                  <a:srgbClr val="0000FF"/>
                </a:solidFill>
              </a:rPr>
              <a:t>SONUÇ, DEĞER, KOŞUL, ... gibi.</a:t>
            </a:r>
          </a:p>
        </p:txBody>
      </p:sp>
    </p:spTree>
    <p:extLst>
      <p:ext uri="{BB962C8B-B14F-4D97-AF65-F5344CB8AC3E}">
        <p14:creationId xmlns:p14="http://schemas.microsoft.com/office/powerpoint/2010/main" val="193070576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2"/>
          <p:cNvSpPr txBox="1">
            <a:spLocks noChangeArrowheads="1"/>
          </p:cNvSpPr>
          <p:nvPr/>
        </p:nvSpPr>
        <p:spPr bwMode="auto">
          <a:xfrm>
            <a:off x="107950" y="620713"/>
            <a:ext cx="8928100" cy="563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algn="ctr" eaLnBrk="0" fontAlgn="base" hangingPunct="0">
              <a:spcBef>
                <a:spcPct val="0"/>
              </a:spcBef>
              <a:spcAft>
                <a:spcPct val="0"/>
              </a:spcAft>
              <a:defRPr>
                <a:solidFill>
                  <a:schemeClr val="tx1"/>
                </a:solidFill>
                <a:latin typeface="Arial" pitchFamily="34" charset="0"/>
              </a:defRPr>
            </a:lvl6pPr>
            <a:lvl7pPr marL="2971800" indent="-228600" algn="ctr" eaLnBrk="0" fontAlgn="base" hangingPunct="0">
              <a:spcBef>
                <a:spcPct val="0"/>
              </a:spcBef>
              <a:spcAft>
                <a:spcPct val="0"/>
              </a:spcAft>
              <a:defRPr>
                <a:solidFill>
                  <a:schemeClr val="tx1"/>
                </a:solidFill>
                <a:latin typeface="Arial" pitchFamily="34" charset="0"/>
              </a:defRPr>
            </a:lvl7pPr>
            <a:lvl8pPr marL="3429000" indent="-228600" algn="ctr" eaLnBrk="0" fontAlgn="base" hangingPunct="0">
              <a:spcBef>
                <a:spcPct val="0"/>
              </a:spcBef>
              <a:spcAft>
                <a:spcPct val="0"/>
              </a:spcAft>
              <a:defRPr>
                <a:solidFill>
                  <a:schemeClr val="tx1"/>
                </a:solidFill>
                <a:latin typeface="Arial" pitchFamily="34" charset="0"/>
              </a:defRPr>
            </a:lvl8pPr>
            <a:lvl9pPr marL="3886200" indent="-228600" algn="ctr" eaLnBrk="0" fontAlgn="base" hangingPunct="0">
              <a:spcBef>
                <a:spcPct val="0"/>
              </a:spcBef>
              <a:spcAft>
                <a:spcPct val="0"/>
              </a:spcAft>
              <a:defRPr>
                <a:solidFill>
                  <a:schemeClr val="tx1"/>
                </a:solidFill>
                <a:latin typeface="Arial" pitchFamily="34" charset="0"/>
              </a:defRPr>
            </a:lvl9pPr>
          </a:lstStyle>
          <a:p>
            <a:pPr algn="l" eaLnBrk="1" hangingPunct="1"/>
            <a:r>
              <a:rPr lang="tr-TR" sz="2400" b="1">
                <a:solidFill>
                  <a:srgbClr val="FF0000"/>
                </a:solidFill>
              </a:rPr>
              <a:t>AKTARMA VE ATAMA İŞLEMLERİ</a:t>
            </a:r>
          </a:p>
          <a:p>
            <a:pPr algn="l" eaLnBrk="1" hangingPunct="1"/>
            <a:endParaRPr lang="tr-TR" sz="2400" b="1">
              <a:solidFill>
                <a:srgbClr val="0000FF"/>
              </a:solidFill>
            </a:endParaRPr>
          </a:p>
          <a:p>
            <a:pPr algn="just" eaLnBrk="1" hangingPunct="1"/>
            <a:r>
              <a:rPr lang="tr-TR" sz="2400">
                <a:solidFill>
                  <a:srgbClr val="0000FF"/>
                </a:solidFill>
              </a:rPr>
              <a:t>Bir aritmetik ifadenin yada bir değerin herhangi bir değişkene tanımlanmasına aktarma yada atama işlemleri adı verilir. Bu atama ve aktarma işlemleri sayısal ifadeler ve aritmetik ifadeler için;</a:t>
            </a:r>
          </a:p>
          <a:p>
            <a:pPr algn="just" eaLnBrk="1" hangingPunct="1"/>
            <a:endParaRPr lang="tr-TR" sz="2400">
              <a:solidFill>
                <a:srgbClr val="0000FF"/>
              </a:solidFill>
            </a:endParaRPr>
          </a:p>
          <a:p>
            <a:pPr algn="l" eaLnBrk="1" hangingPunct="1"/>
            <a:r>
              <a:rPr lang="tr-TR" sz="2400">
                <a:solidFill>
                  <a:srgbClr val="0000FF"/>
                </a:solidFill>
              </a:rPr>
              <a:t>&lt;değişken adı&gt;=&lt;aritmetik ifade yada değer&gt; şeklindedir.</a:t>
            </a:r>
          </a:p>
          <a:p>
            <a:pPr algn="l" eaLnBrk="1" hangingPunct="1"/>
            <a:endParaRPr lang="tr-TR" sz="2400">
              <a:solidFill>
                <a:srgbClr val="0000FF"/>
              </a:solidFill>
            </a:endParaRPr>
          </a:p>
          <a:p>
            <a:pPr algn="l" eaLnBrk="1" hangingPunct="1"/>
            <a:r>
              <a:rPr lang="tr-TR" sz="2400">
                <a:solidFill>
                  <a:srgbClr val="0000FF"/>
                </a:solidFill>
              </a:rPr>
              <a:t>Eğer atanacak ifade sayısal ifade değilse bu durumda ifade “ ile birlikte atanmak zorundadır.</a:t>
            </a:r>
          </a:p>
          <a:p>
            <a:pPr algn="l" eaLnBrk="1" hangingPunct="1"/>
            <a:endParaRPr lang="tr-TR" sz="2400">
              <a:solidFill>
                <a:srgbClr val="0000FF"/>
              </a:solidFill>
            </a:endParaRPr>
          </a:p>
          <a:p>
            <a:pPr algn="l" eaLnBrk="1" hangingPunct="1"/>
            <a:r>
              <a:rPr lang="tr-TR" sz="2400">
                <a:solidFill>
                  <a:srgbClr val="0000FF"/>
                </a:solidFill>
              </a:rPr>
              <a:t>&lt;değişken adı&gt;= “sayısal olmayan ifade” şeklindedir,</a:t>
            </a:r>
          </a:p>
          <a:p>
            <a:pPr algn="l" eaLnBrk="1" hangingPunct="1"/>
            <a:endParaRPr lang="tr-TR" sz="2400">
              <a:solidFill>
                <a:srgbClr val="0000FF"/>
              </a:solidFill>
            </a:endParaRPr>
          </a:p>
          <a:p>
            <a:pPr algn="l" eaLnBrk="1" hangingPunct="1"/>
            <a:r>
              <a:rPr lang="tr-TR" sz="2400">
                <a:solidFill>
                  <a:srgbClr val="0000FF"/>
                </a:solidFill>
              </a:rPr>
              <a:t>Örnek olarak, TOPLAM=A÷B, A=3, ISIM=”AHMET” verilebilir.</a:t>
            </a:r>
          </a:p>
        </p:txBody>
      </p:sp>
    </p:spTree>
    <p:extLst>
      <p:ext uri="{BB962C8B-B14F-4D97-AF65-F5344CB8AC3E}">
        <p14:creationId xmlns:p14="http://schemas.microsoft.com/office/powerpoint/2010/main" val="225378666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2"/>
          <p:cNvSpPr txBox="1">
            <a:spLocks noChangeArrowheads="1"/>
          </p:cNvSpPr>
          <p:nvPr/>
        </p:nvSpPr>
        <p:spPr bwMode="auto">
          <a:xfrm>
            <a:off x="107950" y="620713"/>
            <a:ext cx="8928100" cy="526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algn="ctr" eaLnBrk="0" fontAlgn="base" hangingPunct="0">
              <a:spcBef>
                <a:spcPct val="0"/>
              </a:spcBef>
              <a:spcAft>
                <a:spcPct val="0"/>
              </a:spcAft>
              <a:defRPr>
                <a:solidFill>
                  <a:schemeClr val="tx1"/>
                </a:solidFill>
                <a:latin typeface="Arial" pitchFamily="34" charset="0"/>
              </a:defRPr>
            </a:lvl6pPr>
            <a:lvl7pPr marL="2971800" indent="-228600" algn="ctr" eaLnBrk="0" fontAlgn="base" hangingPunct="0">
              <a:spcBef>
                <a:spcPct val="0"/>
              </a:spcBef>
              <a:spcAft>
                <a:spcPct val="0"/>
              </a:spcAft>
              <a:defRPr>
                <a:solidFill>
                  <a:schemeClr val="tx1"/>
                </a:solidFill>
                <a:latin typeface="Arial" pitchFamily="34" charset="0"/>
              </a:defRPr>
            </a:lvl7pPr>
            <a:lvl8pPr marL="3429000" indent="-228600" algn="ctr" eaLnBrk="0" fontAlgn="base" hangingPunct="0">
              <a:spcBef>
                <a:spcPct val="0"/>
              </a:spcBef>
              <a:spcAft>
                <a:spcPct val="0"/>
              </a:spcAft>
              <a:defRPr>
                <a:solidFill>
                  <a:schemeClr val="tx1"/>
                </a:solidFill>
                <a:latin typeface="Arial" pitchFamily="34" charset="0"/>
              </a:defRPr>
            </a:lvl8pPr>
            <a:lvl9pPr marL="3886200" indent="-228600" algn="ctr" eaLnBrk="0" fontAlgn="base" hangingPunct="0">
              <a:spcBef>
                <a:spcPct val="0"/>
              </a:spcBef>
              <a:spcAft>
                <a:spcPct val="0"/>
              </a:spcAft>
              <a:defRPr>
                <a:solidFill>
                  <a:schemeClr val="tx1"/>
                </a:solidFill>
                <a:latin typeface="Arial" pitchFamily="34" charset="0"/>
              </a:defRPr>
            </a:lvl9pPr>
          </a:lstStyle>
          <a:p>
            <a:pPr algn="l" eaLnBrk="1" hangingPunct="1"/>
            <a:r>
              <a:rPr lang="tr-TR" sz="2400" b="1">
                <a:solidFill>
                  <a:srgbClr val="FF0000"/>
                </a:solidFill>
              </a:rPr>
              <a:t>ARTIRIM İŞLEMLERİ</a:t>
            </a:r>
          </a:p>
          <a:p>
            <a:pPr algn="l" eaLnBrk="1" hangingPunct="1"/>
            <a:endParaRPr lang="tr-TR" sz="2400" b="1">
              <a:solidFill>
                <a:srgbClr val="0000FF"/>
              </a:solidFill>
            </a:endParaRPr>
          </a:p>
          <a:p>
            <a:pPr algn="just" eaLnBrk="1" hangingPunct="1"/>
            <a:r>
              <a:rPr lang="tr-TR" sz="2400">
                <a:solidFill>
                  <a:srgbClr val="0000FF"/>
                </a:solidFill>
              </a:rPr>
              <a:t>Bilgisayar mantığında matematik mantıktan farklı olarak bazı işlemler yapılabilmektedir. Herhangi bir değişkene kendisi ile birlikte bir değeri atamak mümkündür. Örnek olarak,</a:t>
            </a:r>
          </a:p>
          <a:p>
            <a:pPr algn="just" eaLnBrk="1" hangingPunct="1"/>
            <a:endParaRPr lang="tr-TR" sz="2400">
              <a:solidFill>
                <a:srgbClr val="0000FF"/>
              </a:solidFill>
            </a:endParaRPr>
          </a:p>
          <a:p>
            <a:pPr algn="l" eaLnBrk="1" hangingPunct="1"/>
            <a:r>
              <a:rPr lang="tr-TR" sz="2400">
                <a:solidFill>
                  <a:srgbClr val="0000FF"/>
                </a:solidFill>
              </a:rPr>
              <a:t>TOPLAM=TOPLAM ± A tanımlaması yapılabilir.</a:t>
            </a:r>
          </a:p>
          <a:p>
            <a:pPr algn="l" eaLnBrk="1" hangingPunct="1"/>
            <a:endParaRPr lang="tr-TR" sz="2400">
              <a:solidFill>
                <a:srgbClr val="0000FF"/>
              </a:solidFill>
            </a:endParaRPr>
          </a:p>
          <a:p>
            <a:pPr algn="l" eaLnBrk="1" hangingPunct="1"/>
            <a:r>
              <a:rPr lang="tr-TR" sz="2400">
                <a:solidFill>
                  <a:srgbClr val="0000FF"/>
                </a:solidFill>
              </a:rPr>
              <a:t>Burada, eşitliğin solunda tanımlanan yeni TOPLAM ifadesi, önceki TOPLAM ifadesine A ilave edilerek elde edilmiştir. Benzer şekilde;</a:t>
            </a:r>
          </a:p>
          <a:p>
            <a:pPr algn="l" eaLnBrk="1" hangingPunct="1"/>
            <a:endParaRPr lang="tr-TR" sz="2400">
              <a:solidFill>
                <a:srgbClr val="0000FF"/>
              </a:solidFill>
            </a:endParaRPr>
          </a:p>
          <a:p>
            <a:pPr algn="l" eaLnBrk="1" hangingPunct="1"/>
            <a:r>
              <a:rPr lang="tr-TR" sz="2400">
                <a:solidFill>
                  <a:srgbClr val="0000FF"/>
                </a:solidFill>
              </a:rPr>
              <a:t>X=X+ 1, SAYAC=SAYAC-I, SAYI=SAYI-5-A-1</a:t>
            </a:r>
          </a:p>
          <a:p>
            <a:pPr algn="l" eaLnBrk="1" hangingPunct="1"/>
            <a:r>
              <a:rPr lang="tr-TR" sz="2400">
                <a:solidFill>
                  <a:srgbClr val="0000FF"/>
                </a:solidFill>
              </a:rPr>
              <a:t>gibi tanımlamalar yapılabilir.</a:t>
            </a:r>
          </a:p>
        </p:txBody>
      </p:sp>
    </p:spTree>
    <p:extLst>
      <p:ext uri="{BB962C8B-B14F-4D97-AF65-F5344CB8AC3E}">
        <p14:creationId xmlns:p14="http://schemas.microsoft.com/office/powerpoint/2010/main" val="330509915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2"/>
          <p:cNvSpPr txBox="1">
            <a:spLocks noChangeArrowheads="1"/>
          </p:cNvSpPr>
          <p:nvPr/>
        </p:nvSpPr>
        <p:spPr bwMode="auto">
          <a:xfrm>
            <a:off x="107950" y="620713"/>
            <a:ext cx="8928100" cy="4154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algn="ctr" eaLnBrk="0" fontAlgn="base" hangingPunct="0">
              <a:spcBef>
                <a:spcPct val="0"/>
              </a:spcBef>
              <a:spcAft>
                <a:spcPct val="0"/>
              </a:spcAft>
              <a:defRPr>
                <a:solidFill>
                  <a:schemeClr val="tx1"/>
                </a:solidFill>
                <a:latin typeface="Arial" pitchFamily="34" charset="0"/>
              </a:defRPr>
            </a:lvl6pPr>
            <a:lvl7pPr marL="2971800" indent="-228600" algn="ctr" eaLnBrk="0" fontAlgn="base" hangingPunct="0">
              <a:spcBef>
                <a:spcPct val="0"/>
              </a:spcBef>
              <a:spcAft>
                <a:spcPct val="0"/>
              </a:spcAft>
              <a:defRPr>
                <a:solidFill>
                  <a:schemeClr val="tx1"/>
                </a:solidFill>
                <a:latin typeface="Arial" pitchFamily="34" charset="0"/>
              </a:defRPr>
            </a:lvl7pPr>
            <a:lvl8pPr marL="3429000" indent="-228600" algn="ctr" eaLnBrk="0" fontAlgn="base" hangingPunct="0">
              <a:spcBef>
                <a:spcPct val="0"/>
              </a:spcBef>
              <a:spcAft>
                <a:spcPct val="0"/>
              </a:spcAft>
              <a:defRPr>
                <a:solidFill>
                  <a:schemeClr val="tx1"/>
                </a:solidFill>
                <a:latin typeface="Arial" pitchFamily="34" charset="0"/>
              </a:defRPr>
            </a:lvl8pPr>
            <a:lvl9pPr marL="3886200" indent="-228600" algn="ctr" eaLnBrk="0" fontAlgn="base" hangingPunct="0">
              <a:spcBef>
                <a:spcPct val="0"/>
              </a:spcBef>
              <a:spcAft>
                <a:spcPct val="0"/>
              </a:spcAft>
              <a:defRPr>
                <a:solidFill>
                  <a:schemeClr val="tx1"/>
                </a:solidFill>
                <a:latin typeface="Arial" pitchFamily="34" charset="0"/>
              </a:defRPr>
            </a:lvl9pPr>
          </a:lstStyle>
          <a:p>
            <a:pPr algn="l" eaLnBrk="1" hangingPunct="1"/>
            <a:r>
              <a:rPr lang="tr-TR" sz="2400" b="1">
                <a:solidFill>
                  <a:srgbClr val="FF0000"/>
                </a:solidFill>
              </a:rPr>
              <a:t>ARİTMETİK İŞLEMLER</a:t>
            </a:r>
          </a:p>
          <a:p>
            <a:pPr algn="l" eaLnBrk="1" hangingPunct="1"/>
            <a:endParaRPr lang="tr-TR" sz="2400" b="1">
              <a:solidFill>
                <a:srgbClr val="0000FF"/>
              </a:solidFill>
            </a:endParaRPr>
          </a:p>
          <a:p>
            <a:pPr algn="just" eaLnBrk="1" hangingPunct="1"/>
            <a:r>
              <a:rPr lang="tr-TR" sz="2400">
                <a:solidFill>
                  <a:srgbClr val="0000FF"/>
                </a:solidFill>
              </a:rPr>
              <a:t>	Algoritma ve Akış Şemalarında kullanılacak olan işlem operatörleri aşağıdaki gibi tanımlanmaktadır.</a:t>
            </a:r>
          </a:p>
          <a:p>
            <a:pPr algn="just" eaLnBrk="1" hangingPunct="1"/>
            <a:endParaRPr lang="tr-TR" sz="2400">
              <a:solidFill>
                <a:srgbClr val="0000FF"/>
              </a:solidFill>
            </a:endParaRPr>
          </a:p>
          <a:p>
            <a:pPr algn="l" eaLnBrk="1" hangingPunct="1"/>
            <a:r>
              <a:rPr lang="tr-TR" sz="2400">
                <a:solidFill>
                  <a:srgbClr val="0000FF"/>
                </a:solidFill>
              </a:rPr>
              <a:t>(+) Toplama İşlemi 		(&lt;&gt;) Eşit Değil (Farklı) İşlemi</a:t>
            </a:r>
          </a:p>
          <a:p>
            <a:pPr algn="l" eaLnBrk="1" hangingPunct="1"/>
            <a:r>
              <a:rPr lang="tr-TR" sz="2400">
                <a:solidFill>
                  <a:srgbClr val="0000FF"/>
                </a:solidFill>
              </a:rPr>
              <a:t>(-) Çıkarma İşlemi 		(&lt;) Küçüktür İşlemi</a:t>
            </a:r>
          </a:p>
          <a:p>
            <a:pPr algn="l" eaLnBrk="1" hangingPunct="1"/>
            <a:r>
              <a:rPr lang="tr-TR" sz="2400">
                <a:solidFill>
                  <a:srgbClr val="0000FF"/>
                </a:solidFill>
              </a:rPr>
              <a:t>(* ) Çarpma İşlemi 		(&gt;) Büyüktür İşlemi</a:t>
            </a:r>
          </a:p>
          <a:p>
            <a:pPr algn="l" eaLnBrk="1" hangingPunct="1"/>
            <a:r>
              <a:rPr lang="tr-TR" sz="2400">
                <a:solidFill>
                  <a:srgbClr val="0000FF"/>
                </a:solidFill>
              </a:rPr>
              <a:t>(/) Bölme İşlemi 		(&lt;=) Küçük yada Eşit İşlemi</a:t>
            </a:r>
          </a:p>
          <a:p>
            <a:pPr algn="l" eaLnBrk="1" hangingPunct="1"/>
            <a:r>
              <a:rPr lang="tr-TR" sz="2400">
                <a:solidFill>
                  <a:srgbClr val="0000FF"/>
                </a:solidFill>
              </a:rPr>
              <a:t>(=) Aktarma ve Eşitlik 	(&gt;=) Büyük yada Eşit İşlemi</a:t>
            </a:r>
          </a:p>
          <a:p>
            <a:pPr algn="l" eaLnBrk="1" hangingPunct="1"/>
            <a:r>
              <a:rPr lang="tr-TR" sz="2400">
                <a:solidFill>
                  <a:srgbClr val="0000FF"/>
                </a:solidFill>
              </a:rPr>
              <a:t>(^) Üs Alma İşlemi</a:t>
            </a:r>
          </a:p>
        </p:txBody>
      </p:sp>
    </p:spTree>
    <p:extLst>
      <p:ext uri="{BB962C8B-B14F-4D97-AF65-F5344CB8AC3E}">
        <p14:creationId xmlns:p14="http://schemas.microsoft.com/office/powerpoint/2010/main" val="307867672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2"/>
          <p:cNvSpPr txBox="1">
            <a:spLocks noChangeArrowheads="1"/>
          </p:cNvSpPr>
          <p:nvPr/>
        </p:nvSpPr>
        <p:spPr bwMode="auto">
          <a:xfrm>
            <a:off x="323850" y="1490663"/>
            <a:ext cx="8496300"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algn="ctr" eaLnBrk="0" fontAlgn="base" hangingPunct="0">
              <a:spcBef>
                <a:spcPct val="0"/>
              </a:spcBef>
              <a:spcAft>
                <a:spcPct val="0"/>
              </a:spcAft>
              <a:defRPr>
                <a:solidFill>
                  <a:schemeClr val="tx1"/>
                </a:solidFill>
                <a:latin typeface="Arial" pitchFamily="34" charset="0"/>
              </a:defRPr>
            </a:lvl6pPr>
            <a:lvl7pPr marL="2971800" indent="-228600" algn="ctr" eaLnBrk="0" fontAlgn="base" hangingPunct="0">
              <a:spcBef>
                <a:spcPct val="0"/>
              </a:spcBef>
              <a:spcAft>
                <a:spcPct val="0"/>
              </a:spcAft>
              <a:defRPr>
                <a:solidFill>
                  <a:schemeClr val="tx1"/>
                </a:solidFill>
                <a:latin typeface="Arial" pitchFamily="34" charset="0"/>
              </a:defRPr>
            </a:lvl7pPr>
            <a:lvl8pPr marL="3429000" indent="-228600" algn="ctr" eaLnBrk="0" fontAlgn="base" hangingPunct="0">
              <a:spcBef>
                <a:spcPct val="0"/>
              </a:spcBef>
              <a:spcAft>
                <a:spcPct val="0"/>
              </a:spcAft>
              <a:defRPr>
                <a:solidFill>
                  <a:schemeClr val="tx1"/>
                </a:solidFill>
                <a:latin typeface="Arial" pitchFamily="34" charset="0"/>
              </a:defRPr>
            </a:lvl8pPr>
            <a:lvl9pPr marL="3886200" indent="-228600" algn="ctr" eaLnBrk="0" fontAlgn="base" hangingPunct="0">
              <a:spcBef>
                <a:spcPct val="0"/>
              </a:spcBef>
              <a:spcAft>
                <a:spcPct val="0"/>
              </a:spcAft>
              <a:defRPr>
                <a:solidFill>
                  <a:schemeClr val="tx1"/>
                </a:solidFill>
                <a:latin typeface="Arial" pitchFamily="34" charset="0"/>
              </a:defRPr>
            </a:lvl9pPr>
          </a:lstStyle>
          <a:p>
            <a:pPr algn="just" eaLnBrk="1" hangingPunct="1"/>
            <a:r>
              <a:rPr lang="tr-TR" sz="2400">
                <a:solidFill>
                  <a:srgbClr val="0000FF"/>
                </a:solidFill>
              </a:rPr>
              <a:t>Matematiksel işlemlerdeki operatörlerin kullanım öncelikleri, algoritma ve akış şemalarında da aynen geçerlidir. </a:t>
            </a:r>
          </a:p>
          <a:p>
            <a:pPr algn="just" eaLnBrk="1" hangingPunct="1"/>
            <a:endParaRPr lang="tr-TR" sz="2400">
              <a:solidFill>
                <a:srgbClr val="0000FF"/>
              </a:solidFill>
            </a:endParaRPr>
          </a:p>
          <a:p>
            <a:pPr algn="just" eaLnBrk="1" hangingPunct="1"/>
            <a:r>
              <a:rPr lang="tr-TR" sz="2400">
                <a:solidFill>
                  <a:srgbClr val="0000FF"/>
                </a:solidFill>
              </a:rPr>
              <a:t>Bu kullanım öncelikleri aşağıdaki gibi tanımlanmaktadır.</a:t>
            </a:r>
          </a:p>
          <a:p>
            <a:pPr algn="l" eaLnBrk="1" hangingPunct="1"/>
            <a:endParaRPr lang="tr-TR" sz="2400">
              <a:solidFill>
                <a:srgbClr val="0000FF"/>
              </a:solidFill>
            </a:endParaRPr>
          </a:p>
          <a:p>
            <a:pPr algn="l" eaLnBrk="1" hangingPunct="1"/>
            <a:r>
              <a:rPr lang="tr-TR" sz="2400">
                <a:solidFill>
                  <a:srgbClr val="0000FF"/>
                </a:solidFill>
              </a:rPr>
              <a:t>1. Öncelikli, varsa parantez içerisi ( )</a:t>
            </a:r>
          </a:p>
          <a:p>
            <a:pPr algn="l" eaLnBrk="1" hangingPunct="1"/>
            <a:r>
              <a:rPr lang="tr-TR" sz="2400">
                <a:solidFill>
                  <a:srgbClr val="0000FF"/>
                </a:solidFill>
              </a:rPr>
              <a:t>2. Öncelikli, Üs alma işlemi</a:t>
            </a:r>
          </a:p>
          <a:p>
            <a:pPr algn="l" eaLnBrk="1" hangingPunct="1"/>
            <a:r>
              <a:rPr lang="tr-TR" sz="2400">
                <a:solidFill>
                  <a:srgbClr val="0000FF"/>
                </a:solidFill>
              </a:rPr>
              <a:t>3. Öncelikli, Çarpma ve Bölme işlemi *, /</a:t>
            </a:r>
          </a:p>
          <a:p>
            <a:pPr algn="l" eaLnBrk="1" hangingPunct="1"/>
            <a:r>
              <a:rPr lang="tr-TR" sz="2400">
                <a:solidFill>
                  <a:srgbClr val="0000FF"/>
                </a:solidFill>
              </a:rPr>
              <a:t>4. Öncelikli, Toplama ve Çıkarma işlemi, +, -</a:t>
            </a:r>
          </a:p>
        </p:txBody>
      </p:sp>
    </p:spTree>
    <p:extLst>
      <p:ext uri="{BB962C8B-B14F-4D97-AF65-F5344CB8AC3E}">
        <p14:creationId xmlns:p14="http://schemas.microsoft.com/office/powerpoint/2010/main" val="32525378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2"/>
          <p:cNvSpPr txBox="1">
            <a:spLocks noChangeArrowheads="1"/>
          </p:cNvSpPr>
          <p:nvPr/>
        </p:nvSpPr>
        <p:spPr bwMode="auto">
          <a:xfrm>
            <a:off x="107950" y="549275"/>
            <a:ext cx="8928100" cy="6186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algn="ctr" eaLnBrk="0" fontAlgn="base" hangingPunct="0">
              <a:spcBef>
                <a:spcPct val="0"/>
              </a:spcBef>
              <a:spcAft>
                <a:spcPct val="0"/>
              </a:spcAft>
              <a:defRPr>
                <a:solidFill>
                  <a:schemeClr val="tx1"/>
                </a:solidFill>
                <a:latin typeface="Arial" pitchFamily="34" charset="0"/>
              </a:defRPr>
            </a:lvl6pPr>
            <a:lvl7pPr marL="2971800" indent="-228600" algn="ctr" eaLnBrk="0" fontAlgn="base" hangingPunct="0">
              <a:spcBef>
                <a:spcPct val="0"/>
              </a:spcBef>
              <a:spcAft>
                <a:spcPct val="0"/>
              </a:spcAft>
              <a:defRPr>
                <a:solidFill>
                  <a:schemeClr val="tx1"/>
                </a:solidFill>
                <a:latin typeface="Arial" pitchFamily="34" charset="0"/>
              </a:defRPr>
            </a:lvl7pPr>
            <a:lvl8pPr marL="3429000" indent="-228600" algn="ctr" eaLnBrk="0" fontAlgn="base" hangingPunct="0">
              <a:spcBef>
                <a:spcPct val="0"/>
              </a:spcBef>
              <a:spcAft>
                <a:spcPct val="0"/>
              </a:spcAft>
              <a:defRPr>
                <a:solidFill>
                  <a:schemeClr val="tx1"/>
                </a:solidFill>
                <a:latin typeface="Arial" pitchFamily="34" charset="0"/>
              </a:defRPr>
            </a:lvl8pPr>
            <a:lvl9pPr marL="3886200" indent="-228600" algn="ctr"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tr-TR" sz="2400" b="1">
                <a:solidFill>
                  <a:srgbClr val="FF0000"/>
                </a:solidFill>
              </a:rPr>
              <a:t>ALGORİTMA</a:t>
            </a:r>
          </a:p>
          <a:p>
            <a:pPr algn="just" eaLnBrk="1" hangingPunct="1">
              <a:spcBef>
                <a:spcPct val="50000"/>
              </a:spcBef>
            </a:pPr>
            <a:r>
              <a:rPr lang="tr-TR" sz="2400">
                <a:solidFill>
                  <a:srgbClr val="0000FF"/>
                </a:solidFill>
              </a:rPr>
              <a:t>Bilgisayarlarda, bir problemin çözümünde izlenecek yol genel tanımıyla algoritma olarak adlandırılır. </a:t>
            </a:r>
          </a:p>
          <a:p>
            <a:pPr algn="just" eaLnBrk="1" hangingPunct="1">
              <a:spcBef>
                <a:spcPct val="50000"/>
              </a:spcBef>
            </a:pPr>
            <a:r>
              <a:rPr lang="tr-TR" sz="2400">
                <a:solidFill>
                  <a:srgbClr val="0000FF"/>
                </a:solidFill>
              </a:rPr>
              <a:t>Algoritmalar, bir problemin çözümündeki işlemlerin, kararların ve bunların icra edildiği sıranın oluşturduğu akış olarak düşünülebilir. Algoritma kurma, programlama aşamasının en önemli kısmıdır. Burada üretilen mantıksal akışlar, bir anlamda programlama olarak adlandırılan ve bilgisayarın anlayabileceği dilde kodlama sisteminin temelini oluşturmaktadır.</a:t>
            </a:r>
          </a:p>
          <a:p>
            <a:pPr algn="just" eaLnBrk="1" hangingPunct="1">
              <a:spcBef>
                <a:spcPct val="50000"/>
              </a:spcBef>
            </a:pPr>
            <a:r>
              <a:rPr lang="tr-TR" sz="2400">
                <a:solidFill>
                  <a:srgbClr val="0000FF"/>
                </a:solidFill>
              </a:rPr>
              <a:t>Programlamaya başlamadan önce, problemin çözümüne ilişkin mantıksal akışları içeren algoritmaların oluşturulması, programlama aşamasında son derece kolaylık sağlayacaktır. Geriye sadece ilgili programlama dilinde işlemleri kısaltıcı fonksiyonların kullanılması ve kodlama işlemlerinin yapılması kalacaktır.</a:t>
            </a:r>
          </a:p>
        </p:txBody>
      </p:sp>
    </p:spTree>
    <p:extLst>
      <p:ext uri="{BB962C8B-B14F-4D97-AF65-F5344CB8AC3E}">
        <p14:creationId xmlns:p14="http://schemas.microsoft.com/office/powerpoint/2010/main" val="256906630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2"/>
          <p:cNvSpPr txBox="1">
            <a:spLocks noChangeArrowheads="1"/>
          </p:cNvSpPr>
          <p:nvPr/>
        </p:nvSpPr>
        <p:spPr bwMode="auto">
          <a:xfrm>
            <a:off x="107950" y="620713"/>
            <a:ext cx="8928100"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algn="ctr" eaLnBrk="0" fontAlgn="base" hangingPunct="0">
              <a:spcBef>
                <a:spcPct val="0"/>
              </a:spcBef>
              <a:spcAft>
                <a:spcPct val="0"/>
              </a:spcAft>
              <a:defRPr>
                <a:solidFill>
                  <a:schemeClr val="tx1"/>
                </a:solidFill>
                <a:latin typeface="Arial" pitchFamily="34" charset="0"/>
              </a:defRPr>
            </a:lvl6pPr>
            <a:lvl7pPr marL="2971800" indent="-228600" algn="ctr" eaLnBrk="0" fontAlgn="base" hangingPunct="0">
              <a:spcBef>
                <a:spcPct val="0"/>
              </a:spcBef>
              <a:spcAft>
                <a:spcPct val="0"/>
              </a:spcAft>
              <a:defRPr>
                <a:solidFill>
                  <a:schemeClr val="tx1"/>
                </a:solidFill>
                <a:latin typeface="Arial" pitchFamily="34" charset="0"/>
              </a:defRPr>
            </a:lvl7pPr>
            <a:lvl8pPr marL="3429000" indent="-228600" algn="ctr" eaLnBrk="0" fontAlgn="base" hangingPunct="0">
              <a:spcBef>
                <a:spcPct val="0"/>
              </a:spcBef>
              <a:spcAft>
                <a:spcPct val="0"/>
              </a:spcAft>
              <a:defRPr>
                <a:solidFill>
                  <a:schemeClr val="tx1"/>
                </a:solidFill>
                <a:latin typeface="Arial" pitchFamily="34" charset="0"/>
              </a:defRPr>
            </a:lvl8pPr>
            <a:lvl9pPr marL="3886200" indent="-228600" algn="ctr" eaLnBrk="0" fontAlgn="base" hangingPunct="0">
              <a:spcBef>
                <a:spcPct val="0"/>
              </a:spcBef>
              <a:spcAft>
                <a:spcPct val="0"/>
              </a:spcAft>
              <a:defRPr>
                <a:solidFill>
                  <a:schemeClr val="tx1"/>
                </a:solidFill>
                <a:latin typeface="Arial" pitchFamily="34" charset="0"/>
              </a:defRPr>
            </a:lvl9pPr>
          </a:lstStyle>
          <a:p>
            <a:pPr algn="just" eaLnBrk="1" hangingPunct="1"/>
            <a:r>
              <a:rPr lang="tr-TR" sz="2400">
                <a:solidFill>
                  <a:srgbClr val="0000FF"/>
                </a:solidFill>
              </a:rPr>
              <a:t>Örnek 2 deki programda kullanılacak elemanları temsil etmek üzere uygun isimler veya değişkenler seç. Bazı isimlere başlangıç değeri olarak çözümün gerektirdiği  uygun değerler ver. Gerekirse programa girilecek verileri düzenle. Cebirsel işlemler ve kararlar kullanarak aritmetik işlemleri gerçekleştir. Çıkışı düzenle. Bitir. </a:t>
            </a:r>
          </a:p>
          <a:p>
            <a:pPr algn="just" eaLnBrk="1" hangingPunct="1"/>
            <a:endParaRPr lang="tr-TR" sz="2400">
              <a:solidFill>
                <a:srgbClr val="0000FF"/>
              </a:solidFill>
            </a:endParaRPr>
          </a:p>
          <a:p>
            <a:pPr algn="just" eaLnBrk="1" hangingPunct="1"/>
            <a:r>
              <a:rPr lang="tr-TR" sz="2400">
                <a:solidFill>
                  <a:srgbClr val="0000FF"/>
                </a:solidFill>
              </a:rPr>
              <a:t>Yukarıda iki sayının toplanması için oluşturduğumuz Algoritmayı bu yeni gereksinimlere uyarak yeniden yazalım.</a:t>
            </a:r>
          </a:p>
          <a:p>
            <a:pPr algn="just" eaLnBrk="1" hangingPunct="1"/>
            <a:r>
              <a:rPr lang="tr-TR" sz="2400">
                <a:solidFill>
                  <a:srgbClr val="0000FF"/>
                </a:solidFill>
              </a:rPr>
              <a:t> </a:t>
            </a:r>
          </a:p>
          <a:p>
            <a:pPr algn="just" eaLnBrk="1" hangingPunct="1"/>
            <a:r>
              <a:rPr lang="tr-TR" sz="2400">
                <a:solidFill>
                  <a:srgbClr val="0000FF"/>
                </a:solidFill>
              </a:rPr>
              <a:t>Toplam adı için </a:t>
            </a:r>
            <a:r>
              <a:rPr lang="tr-TR" sz="2400" b="1">
                <a:solidFill>
                  <a:srgbClr val="0000FF"/>
                </a:solidFill>
              </a:rPr>
              <a:t>Z,</a:t>
            </a:r>
            <a:r>
              <a:rPr lang="tr-TR" sz="2400">
                <a:solidFill>
                  <a:srgbClr val="0000FF"/>
                </a:solidFill>
              </a:rPr>
              <a:t> Birinci Sayı için  </a:t>
            </a:r>
            <a:r>
              <a:rPr lang="tr-TR" sz="2400" b="1">
                <a:solidFill>
                  <a:srgbClr val="0000FF"/>
                </a:solidFill>
              </a:rPr>
              <a:t>X,  </a:t>
            </a:r>
            <a:r>
              <a:rPr lang="tr-TR" sz="2400">
                <a:solidFill>
                  <a:srgbClr val="0000FF"/>
                </a:solidFill>
              </a:rPr>
              <a:t>İkinci Sayı için </a:t>
            </a:r>
            <a:r>
              <a:rPr lang="tr-TR" sz="2400" b="1">
                <a:solidFill>
                  <a:srgbClr val="0000FF"/>
                </a:solidFill>
              </a:rPr>
              <a:t>Y </a:t>
            </a:r>
            <a:r>
              <a:rPr lang="tr-TR" sz="2400">
                <a:solidFill>
                  <a:srgbClr val="0000FF"/>
                </a:solidFill>
              </a:rPr>
              <a:t>değerleri kullanılırsa; </a:t>
            </a:r>
          </a:p>
        </p:txBody>
      </p:sp>
    </p:spTree>
    <p:extLst>
      <p:ext uri="{BB962C8B-B14F-4D97-AF65-F5344CB8AC3E}">
        <p14:creationId xmlns:p14="http://schemas.microsoft.com/office/powerpoint/2010/main" val="55551884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2"/>
          <p:cNvSpPr txBox="1">
            <a:spLocks noChangeArrowheads="1"/>
          </p:cNvSpPr>
          <p:nvPr/>
        </p:nvSpPr>
        <p:spPr bwMode="auto">
          <a:xfrm>
            <a:off x="107950" y="1125538"/>
            <a:ext cx="8928100" cy="4154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algn="ctr" eaLnBrk="0" fontAlgn="base" hangingPunct="0">
              <a:spcBef>
                <a:spcPct val="0"/>
              </a:spcBef>
              <a:spcAft>
                <a:spcPct val="0"/>
              </a:spcAft>
              <a:defRPr>
                <a:solidFill>
                  <a:schemeClr val="tx1"/>
                </a:solidFill>
                <a:latin typeface="Arial" pitchFamily="34" charset="0"/>
              </a:defRPr>
            </a:lvl6pPr>
            <a:lvl7pPr marL="2971800" indent="-228600" algn="ctr" eaLnBrk="0" fontAlgn="base" hangingPunct="0">
              <a:spcBef>
                <a:spcPct val="0"/>
              </a:spcBef>
              <a:spcAft>
                <a:spcPct val="0"/>
              </a:spcAft>
              <a:defRPr>
                <a:solidFill>
                  <a:schemeClr val="tx1"/>
                </a:solidFill>
                <a:latin typeface="Arial" pitchFamily="34" charset="0"/>
              </a:defRPr>
            </a:lvl7pPr>
            <a:lvl8pPr marL="3429000" indent="-228600" algn="ctr" eaLnBrk="0" fontAlgn="base" hangingPunct="0">
              <a:spcBef>
                <a:spcPct val="0"/>
              </a:spcBef>
              <a:spcAft>
                <a:spcPct val="0"/>
              </a:spcAft>
              <a:defRPr>
                <a:solidFill>
                  <a:schemeClr val="tx1"/>
                </a:solidFill>
                <a:latin typeface="Arial" pitchFamily="34" charset="0"/>
              </a:defRPr>
            </a:lvl8pPr>
            <a:lvl9pPr marL="3886200" indent="-228600" algn="ctr" eaLnBrk="0" fontAlgn="base" hangingPunct="0">
              <a:spcBef>
                <a:spcPct val="0"/>
              </a:spcBef>
              <a:spcAft>
                <a:spcPct val="0"/>
              </a:spcAft>
              <a:defRPr>
                <a:solidFill>
                  <a:schemeClr val="tx1"/>
                </a:solidFill>
                <a:latin typeface="Arial" pitchFamily="34" charset="0"/>
              </a:defRPr>
            </a:lvl9pPr>
          </a:lstStyle>
          <a:p>
            <a:pPr lvl="1" algn="l" eaLnBrk="1" hangingPunct="1"/>
            <a:r>
              <a:rPr lang="tr-TR" sz="2400" b="1">
                <a:solidFill>
                  <a:srgbClr val="0000FF"/>
                </a:solidFill>
              </a:rPr>
              <a:t>Algoritma: </a:t>
            </a:r>
          </a:p>
          <a:p>
            <a:pPr lvl="1" algn="l" eaLnBrk="1" hangingPunct="1"/>
            <a:endParaRPr lang="tr-TR" sz="2400">
              <a:solidFill>
                <a:srgbClr val="0000FF"/>
              </a:solidFill>
            </a:endParaRPr>
          </a:p>
          <a:p>
            <a:pPr lvl="1" algn="l" eaLnBrk="1" hangingPunct="1"/>
            <a:r>
              <a:rPr lang="tr-TR" sz="2400">
                <a:solidFill>
                  <a:srgbClr val="0000FF"/>
                </a:solidFill>
              </a:rPr>
              <a:t>A1 	:X değerini gir </a:t>
            </a:r>
          </a:p>
          <a:p>
            <a:pPr lvl="1" algn="l" eaLnBrk="1" hangingPunct="1"/>
            <a:r>
              <a:rPr lang="tr-TR" sz="2400">
                <a:solidFill>
                  <a:srgbClr val="0000FF"/>
                </a:solidFill>
              </a:rPr>
              <a:t>A2 	:Y değerini gir </a:t>
            </a:r>
          </a:p>
          <a:p>
            <a:pPr lvl="1" algn="l" eaLnBrk="1" hangingPunct="1"/>
            <a:r>
              <a:rPr lang="tr-TR" sz="2400">
                <a:solidFill>
                  <a:srgbClr val="0000FF"/>
                </a:solidFill>
              </a:rPr>
              <a:t>A3 	:Z = X+Y </a:t>
            </a:r>
          </a:p>
          <a:p>
            <a:pPr lvl="1" algn="l" eaLnBrk="1" hangingPunct="1"/>
            <a:r>
              <a:rPr lang="tr-TR" sz="2400">
                <a:solidFill>
                  <a:srgbClr val="0000FF"/>
                </a:solidFill>
              </a:rPr>
              <a:t>A4 	:Z' yi yaz </a:t>
            </a:r>
          </a:p>
          <a:p>
            <a:pPr lvl="1" algn="l" eaLnBrk="1" hangingPunct="1"/>
            <a:r>
              <a:rPr lang="tr-TR" sz="2400">
                <a:solidFill>
                  <a:srgbClr val="0000FF"/>
                </a:solidFill>
              </a:rPr>
              <a:t>A5 	:Bitir </a:t>
            </a:r>
          </a:p>
          <a:p>
            <a:pPr algn="l" eaLnBrk="1" hangingPunct="1"/>
            <a:endParaRPr lang="tr-TR" sz="2400">
              <a:solidFill>
                <a:srgbClr val="0000FF"/>
              </a:solidFill>
            </a:endParaRPr>
          </a:p>
          <a:p>
            <a:pPr algn="just" eaLnBrk="1" hangingPunct="1"/>
            <a:r>
              <a:rPr lang="tr-TR" sz="2400">
                <a:solidFill>
                  <a:srgbClr val="0000FF"/>
                </a:solidFill>
              </a:rPr>
              <a:t>görüldüğü üzere bu şekilde bir algoritma ile çözüm yolunu izlemek daha kolaydır. Bundan sonra verilen örneklerde bu tip algoritma kullanılacaktır. </a:t>
            </a:r>
          </a:p>
        </p:txBody>
      </p:sp>
    </p:spTree>
    <p:extLst>
      <p:ext uri="{BB962C8B-B14F-4D97-AF65-F5344CB8AC3E}">
        <p14:creationId xmlns:p14="http://schemas.microsoft.com/office/powerpoint/2010/main" val="76629427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2"/>
          <p:cNvSpPr txBox="1">
            <a:spLocks noChangeArrowheads="1"/>
          </p:cNvSpPr>
          <p:nvPr/>
        </p:nvSpPr>
        <p:spPr bwMode="auto">
          <a:xfrm>
            <a:off x="107950" y="476250"/>
            <a:ext cx="8928100" cy="4894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algn="ctr" eaLnBrk="0" fontAlgn="base" hangingPunct="0">
              <a:spcBef>
                <a:spcPct val="0"/>
              </a:spcBef>
              <a:spcAft>
                <a:spcPct val="0"/>
              </a:spcAft>
              <a:defRPr>
                <a:solidFill>
                  <a:schemeClr val="tx1"/>
                </a:solidFill>
                <a:latin typeface="Arial" pitchFamily="34" charset="0"/>
              </a:defRPr>
            </a:lvl6pPr>
            <a:lvl7pPr marL="2971800" indent="-228600" algn="ctr" eaLnBrk="0" fontAlgn="base" hangingPunct="0">
              <a:spcBef>
                <a:spcPct val="0"/>
              </a:spcBef>
              <a:spcAft>
                <a:spcPct val="0"/>
              </a:spcAft>
              <a:defRPr>
                <a:solidFill>
                  <a:schemeClr val="tx1"/>
                </a:solidFill>
                <a:latin typeface="Arial" pitchFamily="34" charset="0"/>
              </a:defRPr>
            </a:lvl7pPr>
            <a:lvl8pPr marL="3429000" indent="-228600" algn="ctr" eaLnBrk="0" fontAlgn="base" hangingPunct="0">
              <a:spcBef>
                <a:spcPct val="0"/>
              </a:spcBef>
              <a:spcAft>
                <a:spcPct val="0"/>
              </a:spcAft>
              <a:defRPr>
                <a:solidFill>
                  <a:schemeClr val="tx1"/>
                </a:solidFill>
                <a:latin typeface="Arial" pitchFamily="34" charset="0"/>
              </a:defRPr>
            </a:lvl8pPr>
            <a:lvl9pPr marL="3886200" indent="-228600" algn="ctr" eaLnBrk="0" fontAlgn="base" hangingPunct="0">
              <a:spcBef>
                <a:spcPct val="0"/>
              </a:spcBef>
              <a:spcAft>
                <a:spcPct val="0"/>
              </a:spcAft>
              <a:defRPr>
                <a:solidFill>
                  <a:schemeClr val="tx1"/>
                </a:solidFill>
                <a:latin typeface="Arial" pitchFamily="34" charset="0"/>
              </a:defRPr>
            </a:lvl9pPr>
          </a:lstStyle>
          <a:p>
            <a:pPr algn="just" eaLnBrk="1" hangingPunct="1"/>
            <a:r>
              <a:rPr lang="tr-TR" sz="2400" b="1">
                <a:solidFill>
                  <a:srgbClr val="FF0000"/>
                </a:solidFill>
              </a:rPr>
              <a:t>Örnek 3:</a:t>
            </a:r>
            <a:r>
              <a:rPr lang="tr-TR" sz="2400" b="1" i="1">
                <a:solidFill>
                  <a:srgbClr val="0000FF"/>
                </a:solidFill>
              </a:rPr>
              <a:t> </a:t>
            </a:r>
            <a:r>
              <a:rPr lang="tr-TR" sz="2400">
                <a:solidFill>
                  <a:srgbClr val="0000FF"/>
                </a:solidFill>
              </a:rPr>
              <a:t>İki sayının ortalamasını bulan programa ait Algoritmanın oluşturulması. </a:t>
            </a:r>
          </a:p>
          <a:p>
            <a:pPr algn="just" eaLnBrk="1" hangingPunct="1"/>
            <a:endParaRPr lang="tr-TR" sz="2400" b="1">
              <a:solidFill>
                <a:srgbClr val="0000FF"/>
              </a:solidFill>
            </a:endParaRPr>
          </a:p>
          <a:p>
            <a:pPr algn="just" eaLnBrk="1" hangingPunct="1"/>
            <a:r>
              <a:rPr lang="tr-TR" sz="2400" b="1">
                <a:solidFill>
                  <a:srgbClr val="0000FF"/>
                </a:solidFill>
              </a:rPr>
              <a:t>Algoritma:</a:t>
            </a:r>
            <a:r>
              <a:rPr lang="tr-TR" sz="2400">
                <a:solidFill>
                  <a:srgbClr val="0000FF"/>
                </a:solidFill>
              </a:rPr>
              <a:t> </a:t>
            </a:r>
          </a:p>
          <a:p>
            <a:pPr algn="just" eaLnBrk="1" hangingPunct="1"/>
            <a:endParaRPr lang="tr-TR" sz="2400">
              <a:solidFill>
                <a:srgbClr val="0000FF"/>
              </a:solidFill>
            </a:endParaRPr>
          </a:p>
          <a:p>
            <a:pPr algn="just" eaLnBrk="1" hangingPunct="1"/>
            <a:r>
              <a:rPr lang="tr-TR" sz="2400">
                <a:solidFill>
                  <a:srgbClr val="0000FF"/>
                </a:solidFill>
              </a:rPr>
              <a:t>A1 	:X değerini gir </a:t>
            </a:r>
          </a:p>
          <a:p>
            <a:pPr algn="just" eaLnBrk="1" hangingPunct="1"/>
            <a:r>
              <a:rPr lang="tr-TR" sz="2400">
                <a:solidFill>
                  <a:srgbClr val="0000FF"/>
                </a:solidFill>
              </a:rPr>
              <a:t>A2 	:Y değerini gir </a:t>
            </a:r>
          </a:p>
          <a:p>
            <a:pPr algn="just" eaLnBrk="1" hangingPunct="1"/>
            <a:r>
              <a:rPr lang="tr-TR" sz="2400">
                <a:solidFill>
                  <a:srgbClr val="0000FF"/>
                </a:solidFill>
              </a:rPr>
              <a:t>A3 	:Z =X+Y </a:t>
            </a:r>
          </a:p>
          <a:p>
            <a:pPr algn="just" eaLnBrk="1" hangingPunct="1"/>
            <a:r>
              <a:rPr lang="tr-TR" sz="2400">
                <a:solidFill>
                  <a:srgbClr val="0000FF"/>
                </a:solidFill>
              </a:rPr>
              <a:t>A4 	:Ort=Z/2 </a:t>
            </a:r>
          </a:p>
          <a:p>
            <a:pPr algn="just" eaLnBrk="1" hangingPunct="1"/>
            <a:r>
              <a:rPr lang="tr-TR" sz="2400">
                <a:solidFill>
                  <a:srgbClr val="0000FF"/>
                </a:solidFill>
              </a:rPr>
              <a:t>A5 	:Ort değerini yaz </a:t>
            </a:r>
          </a:p>
          <a:p>
            <a:pPr algn="just" eaLnBrk="1" hangingPunct="1"/>
            <a:r>
              <a:rPr lang="tr-TR" sz="2400">
                <a:solidFill>
                  <a:srgbClr val="0000FF"/>
                </a:solidFill>
              </a:rPr>
              <a:t>A6 	:Bitir </a:t>
            </a:r>
          </a:p>
          <a:p>
            <a:pPr algn="just" eaLnBrk="1" hangingPunct="1"/>
            <a:endParaRPr lang="tr-TR" sz="2400">
              <a:solidFill>
                <a:srgbClr val="0000FF"/>
              </a:solidFill>
            </a:endParaRPr>
          </a:p>
          <a:p>
            <a:pPr algn="just" eaLnBrk="1" hangingPunct="1"/>
            <a:r>
              <a:rPr lang="tr-TR" sz="2400">
                <a:solidFill>
                  <a:srgbClr val="0000FF"/>
                </a:solidFill>
              </a:rPr>
              <a:t>Bu örnekte Ort değeri ile iki sayının ortalaması temsil edilmiştir. </a:t>
            </a:r>
          </a:p>
        </p:txBody>
      </p:sp>
    </p:spTree>
    <p:extLst>
      <p:ext uri="{BB962C8B-B14F-4D97-AF65-F5344CB8AC3E}">
        <p14:creationId xmlns:p14="http://schemas.microsoft.com/office/powerpoint/2010/main" val="1415257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Box 2"/>
          <p:cNvSpPr txBox="1">
            <a:spLocks noChangeArrowheads="1"/>
          </p:cNvSpPr>
          <p:nvPr/>
        </p:nvSpPr>
        <p:spPr bwMode="auto">
          <a:xfrm>
            <a:off x="107950" y="476250"/>
            <a:ext cx="8928100" cy="600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algn="ctr" eaLnBrk="0" fontAlgn="base" hangingPunct="0">
              <a:spcBef>
                <a:spcPct val="0"/>
              </a:spcBef>
              <a:spcAft>
                <a:spcPct val="0"/>
              </a:spcAft>
              <a:defRPr>
                <a:solidFill>
                  <a:schemeClr val="tx1"/>
                </a:solidFill>
                <a:latin typeface="Arial" pitchFamily="34" charset="0"/>
              </a:defRPr>
            </a:lvl6pPr>
            <a:lvl7pPr marL="2971800" indent="-228600" algn="ctr" eaLnBrk="0" fontAlgn="base" hangingPunct="0">
              <a:spcBef>
                <a:spcPct val="0"/>
              </a:spcBef>
              <a:spcAft>
                <a:spcPct val="0"/>
              </a:spcAft>
              <a:defRPr>
                <a:solidFill>
                  <a:schemeClr val="tx1"/>
                </a:solidFill>
                <a:latin typeface="Arial" pitchFamily="34" charset="0"/>
              </a:defRPr>
            </a:lvl7pPr>
            <a:lvl8pPr marL="3429000" indent="-228600" algn="ctr" eaLnBrk="0" fontAlgn="base" hangingPunct="0">
              <a:spcBef>
                <a:spcPct val="0"/>
              </a:spcBef>
              <a:spcAft>
                <a:spcPct val="0"/>
              </a:spcAft>
              <a:defRPr>
                <a:solidFill>
                  <a:schemeClr val="tx1"/>
                </a:solidFill>
                <a:latin typeface="Arial" pitchFamily="34" charset="0"/>
              </a:defRPr>
            </a:lvl8pPr>
            <a:lvl9pPr marL="3886200" indent="-228600" algn="ctr" eaLnBrk="0" fontAlgn="base" hangingPunct="0">
              <a:spcBef>
                <a:spcPct val="0"/>
              </a:spcBef>
              <a:spcAft>
                <a:spcPct val="0"/>
              </a:spcAft>
              <a:defRPr>
                <a:solidFill>
                  <a:schemeClr val="tx1"/>
                </a:solidFill>
                <a:latin typeface="Arial" pitchFamily="34" charset="0"/>
              </a:defRPr>
            </a:lvl9pPr>
          </a:lstStyle>
          <a:p>
            <a:pPr algn="just" eaLnBrk="1" hangingPunct="1"/>
            <a:r>
              <a:rPr lang="tr-TR" sz="2400" b="1">
                <a:solidFill>
                  <a:srgbClr val="FF0000"/>
                </a:solidFill>
              </a:rPr>
              <a:t>Örnek 4:</a:t>
            </a:r>
            <a:r>
              <a:rPr lang="tr-TR" sz="2400">
                <a:solidFill>
                  <a:srgbClr val="0000FF"/>
                </a:solidFill>
              </a:rPr>
              <a:t> Beş sayının toplamını ve ortalamasını veren programa ait Algoritmanın oluşturulması. </a:t>
            </a:r>
          </a:p>
          <a:p>
            <a:pPr algn="just" eaLnBrk="1" hangingPunct="1"/>
            <a:endParaRPr lang="tr-TR" sz="2400">
              <a:solidFill>
                <a:srgbClr val="0000FF"/>
              </a:solidFill>
            </a:endParaRPr>
          </a:p>
          <a:p>
            <a:pPr algn="just" eaLnBrk="1" hangingPunct="1"/>
            <a:r>
              <a:rPr lang="tr-TR" sz="2400">
                <a:solidFill>
                  <a:srgbClr val="0000FF"/>
                </a:solidFill>
              </a:rPr>
              <a:t>Toplam adı için </a:t>
            </a:r>
            <a:r>
              <a:rPr lang="tr-TR" sz="2400" b="1">
                <a:solidFill>
                  <a:srgbClr val="0000FF"/>
                </a:solidFill>
              </a:rPr>
              <a:t>Top,</a:t>
            </a:r>
            <a:r>
              <a:rPr lang="tr-TR" sz="2400">
                <a:solidFill>
                  <a:srgbClr val="0000FF"/>
                </a:solidFill>
              </a:rPr>
              <a:t>   Ortalama adı için </a:t>
            </a:r>
            <a:r>
              <a:rPr lang="tr-TR" sz="2400" b="1">
                <a:solidFill>
                  <a:srgbClr val="0000FF"/>
                </a:solidFill>
              </a:rPr>
              <a:t>Ort,</a:t>
            </a:r>
            <a:r>
              <a:rPr lang="tr-TR" sz="2400">
                <a:solidFill>
                  <a:srgbClr val="0000FF"/>
                </a:solidFill>
              </a:rPr>
              <a:t> Girilen sayılar için  </a:t>
            </a:r>
            <a:r>
              <a:rPr lang="tr-TR" sz="2400" b="1">
                <a:solidFill>
                  <a:srgbClr val="0000FF"/>
                </a:solidFill>
              </a:rPr>
              <a:t>X,  </a:t>
            </a:r>
            <a:r>
              <a:rPr lang="tr-TR" sz="2400">
                <a:solidFill>
                  <a:srgbClr val="0000FF"/>
                </a:solidFill>
              </a:rPr>
              <a:t>Arttırma için  </a:t>
            </a:r>
            <a:r>
              <a:rPr lang="tr-TR" sz="2400" b="1">
                <a:solidFill>
                  <a:srgbClr val="0000FF"/>
                </a:solidFill>
              </a:rPr>
              <a:t>Sayaç,</a:t>
            </a:r>
            <a:r>
              <a:rPr lang="tr-TR" sz="2400">
                <a:solidFill>
                  <a:srgbClr val="0000FF"/>
                </a:solidFill>
              </a:rPr>
              <a:t> kullanılırsa </a:t>
            </a:r>
            <a:endParaRPr lang="tr-TR" sz="2400" b="1">
              <a:solidFill>
                <a:srgbClr val="0000FF"/>
              </a:solidFill>
            </a:endParaRPr>
          </a:p>
          <a:p>
            <a:pPr algn="just" eaLnBrk="1" hangingPunct="1"/>
            <a:endParaRPr lang="tr-TR" sz="2400" b="1">
              <a:solidFill>
                <a:srgbClr val="0000FF"/>
              </a:solidFill>
            </a:endParaRPr>
          </a:p>
          <a:p>
            <a:pPr algn="just" eaLnBrk="1" hangingPunct="1"/>
            <a:r>
              <a:rPr lang="tr-TR" sz="2400" b="1">
                <a:solidFill>
                  <a:srgbClr val="0000FF"/>
                </a:solidFill>
              </a:rPr>
              <a:t>Algoritma:</a:t>
            </a:r>
            <a:r>
              <a:rPr lang="tr-TR" sz="2400">
                <a:solidFill>
                  <a:srgbClr val="0000FF"/>
                </a:solidFill>
              </a:rPr>
              <a:t> </a:t>
            </a:r>
          </a:p>
          <a:p>
            <a:pPr algn="just" eaLnBrk="1" hangingPunct="1"/>
            <a:endParaRPr lang="tr-TR" sz="2400">
              <a:solidFill>
                <a:srgbClr val="0000FF"/>
              </a:solidFill>
            </a:endParaRPr>
          </a:p>
          <a:p>
            <a:pPr algn="just" eaLnBrk="1" hangingPunct="1"/>
            <a:r>
              <a:rPr lang="tr-TR" sz="2400">
                <a:solidFill>
                  <a:srgbClr val="0000FF"/>
                </a:solidFill>
              </a:rPr>
              <a:t>A1 	:Top =0, Sayaç =0 </a:t>
            </a:r>
          </a:p>
          <a:p>
            <a:pPr algn="just" eaLnBrk="1" hangingPunct="1"/>
            <a:r>
              <a:rPr lang="tr-TR" sz="2400">
                <a:solidFill>
                  <a:srgbClr val="0000FF"/>
                </a:solidFill>
              </a:rPr>
              <a:t>A2 	:X değerini  gir </a:t>
            </a:r>
          </a:p>
          <a:p>
            <a:pPr algn="just" eaLnBrk="1" hangingPunct="1"/>
            <a:r>
              <a:rPr lang="tr-TR" sz="2400">
                <a:solidFill>
                  <a:srgbClr val="0000FF"/>
                </a:solidFill>
              </a:rPr>
              <a:t>A3 	:Top=Top+X </a:t>
            </a:r>
          </a:p>
          <a:p>
            <a:pPr algn="just" eaLnBrk="1" hangingPunct="1"/>
            <a:r>
              <a:rPr lang="tr-TR" sz="2400">
                <a:solidFill>
                  <a:srgbClr val="0000FF"/>
                </a:solidFill>
              </a:rPr>
              <a:t>A4 	:Sayaç = Sayaç +1 </a:t>
            </a:r>
          </a:p>
          <a:p>
            <a:pPr algn="just" eaLnBrk="1" hangingPunct="1"/>
            <a:r>
              <a:rPr lang="tr-TR" sz="2400">
                <a:solidFill>
                  <a:srgbClr val="0000FF"/>
                </a:solidFill>
              </a:rPr>
              <a:t>A5 	:Eğer Sayaç &lt;5 ise A2'ye git </a:t>
            </a:r>
          </a:p>
          <a:p>
            <a:pPr algn="just" eaLnBrk="1" hangingPunct="1"/>
            <a:r>
              <a:rPr lang="tr-TR" sz="2400">
                <a:solidFill>
                  <a:srgbClr val="0000FF"/>
                </a:solidFill>
              </a:rPr>
              <a:t>A6 	:Ort=Top/5 </a:t>
            </a:r>
          </a:p>
          <a:p>
            <a:pPr algn="just" eaLnBrk="1" hangingPunct="1"/>
            <a:r>
              <a:rPr lang="tr-TR" sz="2400">
                <a:solidFill>
                  <a:srgbClr val="0000FF"/>
                </a:solidFill>
              </a:rPr>
              <a:t>A7 	:Top ve Ort değerlerini yaz  </a:t>
            </a:r>
          </a:p>
          <a:p>
            <a:pPr algn="just" eaLnBrk="1" hangingPunct="1"/>
            <a:r>
              <a:rPr lang="tr-TR" sz="2400">
                <a:solidFill>
                  <a:srgbClr val="0000FF"/>
                </a:solidFill>
              </a:rPr>
              <a:t>A8 	:Bitir </a:t>
            </a:r>
          </a:p>
        </p:txBody>
      </p:sp>
    </p:spTree>
    <p:extLst>
      <p:ext uri="{BB962C8B-B14F-4D97-AF65-F5344CB8AC3E}">
        <p14:creationId xmlns:p14="http://schemas.microsoft.com/office/powerpoint/2010/main" val="220044589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2"/>
          <p:cNvSpPr txBox="1">
            <a:spLocks noChangeArrowheads="1"/>
          </p:cNvSpPr>
          <p:nvPr/>
        </p:nvSpPr>
        <p:spPr bwMode="auto">
          <a:xfrm>
            <a:off x="107950" y="476250"/>
            <a:ext cx="8934450" cy="5724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algn="ctr" eaLnBrk="0" fontAlgn="base" hangingPunct="0">
              <a:spcBef>
                <a:spcPct val="0"/>
              </a:spcBef>
              <a:spcAft>
                <a:spcPct val="0"/>
              </a:spcAft>
              <a:defRPr>
                <a:solidFill>
                  <a:schemeClr val="tx1"/>
                </a:solidFill>
                <a:latin typeface="Arial" pitchFamily="34" charset="0"/>
              </a:defRPr>
            </a:lvl6pPr>
            <a:lvl7pPr marL="2971800" indent="-228600" algn="ctr" eaLnBrk="0" fontAlgn="base" hangingPunct="0">
              <a:spcBef>
                <a:spcPct val="0"/>
              </a:spcBef>
              <a:spcAft>
                <a:spcPct val="0"/>
              </a:spcAft>
              <a:defRPr>
                <a:solidFill>
                  <a:schemeClr val="tx1"/>
                </a:solidFill>
                <a:latin typeface="Arial" pitchFamily="34" charset="0"/>
              </a:defRPr>
            </a:lvl7pPr>
            <a:lvl8pPr marL="3429000" indent="-228600" algn="ctr" eaLnBrk="0" fontAlgn="base" hangingPunct="0">
              <a:spcBef>
                <a:spcPct val="0"/>
              </a:spcBef>
              <a:spcAft>
                <a:spcPct val="0"/>
              </a:spcAft>
              <a:defRPr>
                <a:solidFill>
                  <a:schemeClr val="tx1"/>
                </a:solidFill>
                <a:latin typeface="Arial" pitchFamily="34" charset="0"/>
              </a:defRPr>
            </a:lvl8pPr>
            <a:lvl9pPr marL="3886200" indent="-228600" algn="ctr" eaLnBrk="0" fontAlgn="base" hangingPunct="0">
              <a:spcBef>
                <a:spcPct val="0"/>
              </a:spcBef>
              <a:spcAft>
                <a:spcPct val="0"/>
              </a:spcAft>
              <a:defRPr>
                <a:solidFill>
                  <a:schemeClr val="tx1"/>
                </a:solidFill>
                <a:latin typeface="Arial" pitchFamily="34" charset="0"/>
              </a:defRPr>
            </a:lvl9pPr>
          </a:lstStyle>
          <a:p>
            <a:pPr algn="just" eaLnBrk="1" hangingPunct="1"/>
            <a:r>
              <a:rPr lang="tr-TR" sz="2400" b="1">
                <a:solidFill>
                  <a:srgbClr val="FF0000"/>
                </a:solidFill>
              </a:rPr>
              <a:t>Örnek 5:</a:t>
            </a:r>
            <a:r>
              <a:rPr lang="tr-TR" sz="2400" b="1">
                <a:solidFill>
                  <a:srgbClr val="0000FF"/>
                </a:solidFill>
              </a:rPr>
              <a:t> </a:t>
            </a:r>
            <a:r>
              <a:rPr lang="tr-TR" sz="2400">
                <a:solidFill>
                  <a:srgbClr val="0000FF"/>
                </a:solidFill>
              </a:rPr>
              <a:t>Kenar uzunlukları verilen dikdörtgenin alan hesabını yapan programa ait Algoritmanın hazırlanması. Kenar uzunlukları negatif olarak girildiği durumda veri girişi tekrarlanacaktır. </a:t>
            </a:r>
          </a:p>
          <a:p>
            <a:pPr algn="just" eaLnBrk="1" hangingPunct="1"/>
            <a:endParaRPr lang="tr-TR" sz="1000">
              <a:solidFill>
                <a:srgbClr val="0000FF"/>
              </a:solidFill>
            </a:endParaRPr>
          </a:p>
          <a:p>
            <a:pPr algn="just" eaLnBrk="1" hangingPunct="1"/>
            <a:r>
              <a:rPr lang="tr-TR" sz="2400">
                <a:solidFill>
                  <a:srgbClr val="0000FF"/>
                </a:solidFill>
              </a:rPr>
              <a:t>Dikdörtgenin kısa kenarı : a, Dikdörtgenin uzun kenarı :  b, Dikdörtgenin alanı :  Alan </a:t>
            </a:r>
            <a:endParaRPr lang="tr-TR" sz="2400" b="1">
              <a:solidFill>
                <a:srgbClr val="0000FF"/>
              </a:solidFill>
            </a:endParaRPr>
          </a:p>
          <a:p>
            <a:pPr algn="l" eaLnBrk="1" hangingPunct="1"/>
            <a:endParaRPr lang="tr-TR" sz="1000" b="1">
              <a:solidFill>
                <a:srgbClr val="0000FF"/>
              </a:solidFill>
            </a:endParaRPr>
          </a:p>
          <a:p>
            <a:pPr algn="l" eaLnBrk="1" hangingPunct="1"/>
            <a:r>
              <a:rPr lang="tr-TR" sz="2400" b="1">
                <a:solidFill>
                  <a:srgbClr val="0000FF"/>
                </a:solidFill>
              </a:rPr>
              <a:t>Algoritma:</a:t>
            </a:r>
            <a:r>
              <a:rPr lang="tr-TR" sz="2400">
                <a:solidFill>
                  <a:srgbClr val="0000FF"/>
                </a:solidFill>
              </a:rPr>
              <a:t> </a:t>
            </a:r>
          </a:p>
          <a:p>
            <a:pPr algn="l" eaLnBrk="1" hangingPunct="1"/>
            <a:endParaRPr lang="tr-TR" sz="1000">
              <a:solidFill>
                <a:srgbClr val="0000FF"/>
              </a:solidFill>
            </a:endParaRPr>
          </a:p>
          <a:p>
            <a:pPr algn="l" eaLnBrk="1" hangingPunct="1"/>
            <a:r>
              <a:rPr lang="tr-TR" sz="2400">
                <a:solidFill>
                  <a:srgbClr val="0000FF"/>
                </a:solidFill>
              </a:rPr>
              <a:t>A1 	:a değerini gir </a:t>
            </a:r>
          </a:p>
          <a:p>
            <a:pPr algn="l" eaLnBrk="1" hangingPunct="1"/>
            <a:r>
              <a:rPr lang="tr-TR" sz="2400">
                <a:solidFill>
                  <a:srgbClr val="0000FF"/>
                </a:solidFill>
              </a:rPr>
              <a:t>A2 	:a&lt;0 ise 1. adimi tekrarla </a:t>
            </a:r>
          </a:p>
          <a:p>
            <a:pPr algn="l" eaLnBrk="1" hangingPunct="1"/>
            <a:r>
              <a:rPr lang="tr-TR" sz="2400">
                <a:solidFill>
                  <a:srgbClr val="0000FF"/>
                </a:solidFill>
              </a:rPr>
              <a:t>A3 	:b değerini gir </a:t>
            </a:r>
          </a:p>
          <a:p>
            <a:pPr algn="l" eaLnBrk="1" hangingPunct="1"/>
            <a:r>
              <a:rPr lang="tr-TR" sz="2400">
                <a:solidFill>
                  <a:srgbClr val="0000FF"/>
                </a:solidFill>
              </a:rPr>
              <a:t>A4 	: b&lt;0 ise 3. adimi tekrarla </a:t>
            </a:r>
          </a:p>
          <a:p>
            <a:pPr algn="l" eaLnBrk="1" hangingPunct="1"/>
            <a:r>
              <a:rPr lang="tr-TR" sz="2400">
                <a:solidFill>
                  <a:srgbClr val="0000FF"/>
                </a:solidFill>
              </a:rPr>
              <a:t>A5 	:Alan =a*b </a:t>
            </a:r>
          </a:p>
          <a:p>
            <a:pPr algn="l" eaLnBrk="1" hangingPunct="1"/>
            <a:r>
              <a:rPr lang="tr-TR" sz="2400">
                <a:solidFill>
                  <a:srgbClr val="0000FF"/>
                </a:solidFill>
              </a:rPr>
              <a:t>A6 	:Alan değerini yaz </a:t>
            </a:r>
          </a:p>
          <a:p>
            <a:pPr algn="l" eaLnBrk="1" hangingPunct="1"/>
            <a:r>
              <a:rPr lang="tr-TR" sz="2400">
                <a:solidFill>
                  <a:srgbClr val="0000FF"/>
                </a:solidFill>
              </a:rPr>
              <a:t>A7 	:Bitir </a:t>
            </a:r>
          </a:p>
        </p:txBody>
      </p:sp>
    </p:spTree>
    <p:extLst>
      <p:ext uri="{BB962C8B-B14F-4D97-AF65-F5344CB8AC3E}">
        <p14:creationId xmlns:p14="http://schemas.microsoft.com/office/powerpoint/2010/main" val="276478641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2"/>
          <p:cNvSpPr txBox="1">
            <a:spLocks noChangeArrowheads="1"/>
          </p:cNvSpPr>
          <p:nvPr/>
        </p:nvSpPr>
        <p:spPr bwMode="auto">
          <a:xfrm>
            <a:off x="107950" y="404813"/>
            <a:ext cx="8928100" cy="6000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algn="ctr" eaLnBrk="0" fontAlgn="base" hangingPunct="0">
              <a:spcBef>
                <a:spcPct val="0"/>
              </a:spcBef>
              <a:spcAft>
                <a:spcPct val="0"/>
              </a:spcAft>
              <a:defRPr>
                <a:solidFill>
                  <a:schemeClr val="tx1"/>
                </a:solidFill>
                <a:latin typeface="Arial" pitchFamily="34" charset="0"/>
              </a:defRPr>
            </a:lvl6pPr>
            <a:lvl7pPr marL="2971800" indent="-228600" algn="ctr" eaLnBrk="0" fontAlgn="base" hangingPunct="0">
              <a:spcBef>
                <a:spcPct val="0"/>
              </a:spcBef>
              <a:spcAft>
                <a:spcPct val="0"/>
              </a:spcAft>
              <a:defRPr>
                <a:solidFill>
                  <a:schemeClr val="tx1"/>
                </a:solidFill>
                <a:latin typeface="Arial" pitchFamily="34" charset="0"/>
              </a:defRPr>
            </a:lvl7pPr>
            <a:lvl8pPr marL="3429000" indent="-228600" algn="ctr" eaLnBrk="0" fontAlgn="base" hangingPunct="0">
              <a:spcBef>
                <a:spcPct val="0"/>
              </a:spcBef>
              <a:spcAft>
                <a:spcPct val="0"/>
              </a:spcAft>
              <a:defRPr>
                <a:solidFill>
                  <a:schemeClr val="tx1"/>
                </a:solidFill>
                <a:latin typeface="Arial" pitchFamily="34" charset="0"/>
              </a:defRPr>
            </a:lvl8pPr>
            <a:lvl9pPr marL="3886200" indent="-228600" algn="ctr" eaLnBrk="0" fontAlgn="base" hangingPunct="0">
              <a:spcBef>
                <a:spcPct val="0"/>
              </a:spcBef>
              <a:spcAft>
                <a:spcPct val="0"/>
              </a:spcAft>
              <a:defRPr>
                <a:solidFill>
                  <a:schemeClr val="tx1"/>
                </a:solidFill>
                <a:latin typeface="Arial" pitchFamily="34" charset="0"/>
              </a:defRPr>
            </a:lvl9pPr>
          </a:lstStyle>
          <a:p>
            <a:pPr algn="just" eaLnBrk="1" hangingPunct="1"/>
            <a:r>
              <a:rPr lang="tr-TR" sz="2400" b="1">
                <a:solidFill>
                  <a:srgbClr val="FF0000"/>
                </a:solidFill>
              </a:rPr>
              <a:t>Örnek 6:</a:t>
            </a:r>
            <a:r>
              <a:rPr lang="tr-TR" sz="2400">
                <a:solidFill>
                  <a:srgbClr val="0000FF"/>
                </a:solidFill>
              </a:rPr>
              <a:t> Verilen bir sayının faktöriyelini hesaplayan programın algoritmasının oluşturulması </a:t>
            </a:r>
          </a:p>
          <a:p>
            <a:pPr algn="just" eaLnBrk="1" hangingPunct="1"/>
            <a:endParaRPr lang="tr-TR" sz="2400">
              <a:solidFill>
                <a:srgbClr val="0000FF"/>
              </a:solidFill>
            </a:endParaRPr>
          </a:p>
          <a:p>
            <a:pPr algn="just" eaLnBrk="1" hangingPunct="1"/>
            <a:r>
              <a:rPr lang="tr-TR" sz="2400">
                <a:solidFill>
                  <a:srgbClr val="0000FF"/>
                </a:solidFill>
              </a:rPr>
              <a:t>Sayının faktöriyeli :</a:t>
            </a:r>
            <a:r>
              <a:rPr lang="tr-TR" sz="2400" b="1">
                <a:solidFill>
                  <a:srgbClr val="0000FF"/>
                </a:solidFill>
              </a:rPr>
              <a:t>Fktrl</a:t>
            </a:r>
            <a:r>
              <a:rPr lang="tr-TR" sz="2400">
                <a:solidFill>
                  <a:srgbClr val="0000FF"/>
                </a:solidFill>
              </a:rPr>
              <a:t>, Faktöriyel degiskeni :</a:t>
            </a:r>
            <a:r>
              <a:rPr lang="tr-TR" sz="2400" b="1">
                <a:solidFill>
                  <a:srgbClr val="0000FF"/>
                </a:solidFill>
              </a:rPr>
              <a:t>X</a:t>
            </a:r>
            <a:r>
              <a:rPr lang="tr-TR" sz="2400">
                <a:solidFill>
                  <a:srgbClr val="0000FF"/>
                </a:solidFill>
              </a:rPr>
              <a:t>, Faktöriyeli hesaplanacak sayi 	:</a:t>
            </a:r>
            <a:r>
              <a:rPr lang="tr-TR" sz="2400" b="1">
                <a:solidFill>
                  <a:srgbClr val="0000FF"/>
                </a:solidFill>
              </a:rPr>
              <a:t>Y</a:t>
            </a:r>
            <a:r>
              <a:rPr lang="tr-TR" sz="2400">
                <a:solidFill>
                  <a:srgbClr val="0000FF"/>
                </a:solidFill>
              </a:rPr>
              <a:t> </a:t>
            </a:r>
          </a:p>
          <a:p>
            <a:pPr algn="just" eaLnBrk="1" hangingPunct="1"/>
            <a:endParaRPr lang="tr-TR" sz="2400" b="1">
              <a:solidFill>
                <a:srgbClr val="0000FF"/>
              </a:solidFill>
            </a:endParaRPr>
          </a:p>
          <a:p>
            <a:pPr algn="just" eaLnBrk="1" hangingPunct="1"/>
            <a:r>
              <a:rPr lang="tr-TR" sz="2400" b="1">
                <a:solidFill>
                  <a:srgbClr val="0000FF"/>
                </a:solidFill>
              </a:rPr>
              <a:t>Algoritma:</a:t>
            </a:r>
            <a:endParaRPr lang="tr-TR" sz="2400">
              <a:solidFill>
                <a:srgbClr val="0000FF"/>
              </a:solidFill>
            </a:endParaRPr>
          </a:p>
          <a:p>
            <a:pPr algn="just" eaLnBrk="1" hangingPunct="1"/>
            <a:r>
              <a:rPr lang="tr-TR" sz="2400">
                <a:solidFill>
                  <a:srgbClr val="0000FF"/>
                </a:solidFill>
              </a:rPr>
              <a:t> </a:t>
            </a:r>
          </a:p>
          <a:p>
            <a:pPr algn="just" eaLnBrk="1" hangingPunct="1"/>
            <a:r>
              <a:rPr lang="tr-TR" sz="2400">
                <a:solidFill>
                  <a:srgbClr val="0000FF"/>
                </a:solidFill>
              </a:rPr>
              <a:t>A1 :Fktrl</a:t>
            </a:r>
            <a:r>
              <a:rPr lang="tr-TR" sz="2400" b="1">
                <a:solidFill>
                  <a:srgbClr val="0000FF"/>
                </a:solidFill>
              </a:rPr>
              <a:t>=</a:t>
            </a:r>
            <a:r>
              <a:rPr lang="tr-TR" sz="2400">
                <a:solidFill>
                  <a:srgbClr val="0000FF"/>
                </a:solidFill>
              </a:rPr>
              <a:t>1, X</a:t>
            </a:r>
            <a:r>
              <a:rPr lang="tr-TR" sz="2400" b="1">
                <a:solidFill>
                  <a:srgbClr val="0000FF"/>
                </a:solidFill>
              </a:rPr>
              <a:t>=</a:t>
            </a:r>
            <a:r>
              <a:rPr lang="tr-TR" sz="2400">
                <a:solidFill>
                  <a:srgbClr val="0000FF"/>
                </a:solidFill>
              </a:rPr>
              <a:t>0 </a:t>
            </a:r>
          </a:p>
          <a:p>
            <a:pPr algn="just" eaLnBrk="1" hangingPunct="1"/>
            <a:r>
              <a:rPr lang="tr-TR" sz="2400">
                <a:solidFill>
                  <a:srgbClr val="0000FF"/>
                </a:solidFill>
              </a:rPr>
              <a:t>A2 :Y'i gir </a:t>
            </a:r>
          </a:p>
          <a:p>
            <a:pPr algn="just" eaLnBrk="1" hangingPunct="1"/>
            <a:r>
              <a:rPr lang="tr-TR" sz="2400">
                <a:solidFill>
                  <a:srgbClr val="0000FF"/>
                </a:solidFill>
              </a:rPr>
              <a:t>A3 :Y&lt;1 ise 2. adimi tekrarla </a:t>
            </a:r>
          </a:p>
          <a:p>
            <a:pPr algn="just" eaLnBrk="1" hangingPunct="1"/>
            <a:r>
              <a:rPr lang="tr-TR" sz="2400">
                <a:solidFill>
                  <a:srgbClr val="0000FF"/>
                </a:solidFill>
              </a:rPr>
              <a:t>A4 :X=X+1 </a:t>
            </a:r>
          </a:p>
          <a:p>
            <a:pPr algn="just" eaLnBrk="1" hangingPunct="1"/>
            <a:r>
              <a:rPr lang="tr-TR" sz="2400">
                <a:solidFill>
                  <a:srgbClr val="0000FF"/>
                </a:solidFill>
              </a:rPr>
              <a:t>A5 :Fktrl=Fktrl*X </a:t>
            </a:r>
          </a:p>
          <a:p>
            <a:pPr algn="just" eaLnBrk="1" hangingPunct="1"/>
            <a:r>
              <a:rPr lang="tr-TR" sz="2400">
                <a:solidFill>
                  <a:srgbClr val="0000FF"/>
                </a:solidFill>
              </a:rPr>
              <a:t>A6 :X&lt;Y ise 4. adıma geri dön </a:t>
            </a:r>
          </a:p>
          <a:p>
            <a:pPr algn="just" eaLnBrk="1" hangingPunct="1"/>
            <a:r>
              <a:rPr lang="tr-TR" sz="2400">
                <a:solidFill>
                  <a:srgbClr val="0000FF"/>
                </a:solidFill>
              </a:rPr>
              <a:t>A7 :Fktrl değerini yaz </a:t>
            </a:r>
          </a:p>
          <a:p>
            <a:pPr algn="just" eaLnBrk="1" hangingPunct="1"/>
            <a:r>
              <a:rPr lang="tr-TR" sz="2400">
                <a:solidFill>
                  <a:srgbClr val="0000FF"/>
                </a:solidFill>
              </a:rPr>
              <a:t>A8 :Bitir</a:t>
            </a:r>
            <a:r>
              <a:rPr lang="tr-TR">
                <a:solidFill>
                  <a:srgbClr val="0000FF"/>
                </a:solidFill>
              </a:rPr>
              <a:t> </a:t>
            </a:r>
          </a:p>
        </p:txBody>
      </p:sp>
    </p:spTree>
    <p:extLst>
      <p:ext uri="{BB962C8B-B14F-4D97-AF65-F5344CB8AC3E}">
        <p14:creationId xmlns:p14="http://schemas.microsoft.com/office/powerpoint/2010/main" val="171431035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Box 2"/>
          <p:cNvSpPr txBox="1">
            <a:spLocks noChangeArrowheads="1"/>
          </p:cNvSpPr>
          <p:nvPr/>
        </p:nvSpPr>
        <p:spPr bwMode="auto">
          <a:xfrm>
            <a:off x="107950" y="904875"/>
            <a:ext cx="8928100" cy="563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algn="just" eaLnBrk="1" hangingPunct="1">
              <a:spcBef>
                <a:spcPct val="50000"/>
              </a:spcBef>
              <a:defRPr/>
            </a:pPr>
            <a:r>
              <a:rPr lang="tr-TR" sz="2400" dirty="0" smtClean="0">
                <a:solidFill>
                  <a:srgbClr val="0000FF"/>
                </a:solidFill>
              </a:rPr>
              <a:t>Bu algoritmada;</a:t>
            </a:r>
          </a:p>
          <a:p>
            <a:pPr marL="457200" indent="-457200" algn="just" eaLnBrk="1" hangingPunct="1">
              <a:spcBef>
                <a:spcPct val="50000"/>
              </a:spcBef>
              <a:buFontTx/>
              <a:buAutoNum type="arabicPeriod"/>
              <a:defRPr/>
            </a:pPr>
            <a:r>
              <a:rPr lang="tr-TR" sz="2400" dirty="0" smtClean="0">
                <a:solidFill>
                  <a:srgbClr val="0000FF"/>
                </a:solidFill>
              </a:rPr>
              <a:t>adımda X 'e 0 ve Fak değişkenine 1 değeri atanıyor.  </a:t>
            </a:r>
          </a:p>
          <a:p>
            <a:pPr algn="just" eaLnBrk="1" hangingPunct="1">
              <a:spcBef>
                <a:spcPct val="50000"/>
              </a:spcBef>
              <a:defRPr/>
            </a:pPr>
            <a:r>
              <a:rPr lang="tr-TR" sz="2400" dirty="0" smtClean="0">
                <a:solidFill>
                  <a:srgbClr val="0000FF"/>
                </a:solidFill>
              </a:rPr>
              <a:t>2. adımda Y değeri giriliyor ve </a:t>
            </a:r>
          </a:p>
          <a:p>
            <a:pPr algn="just" eaLnBrk="1" hangingPunct="1">
              <a:spcBef>
                <a:spcPct val="50000"/>
              </a:spcBef>
              <a:defRPr/>
            </a:pPr>
            <a:r>
              <a:rPr lang="tr-TR" sz="2400" dirty="0" smtClean="0">
                <a:solidFill>
                  <a:srgbClr val="0000FF"/>
                </a:solidFill>
              </a:rPr>
              <a:t>3. adımda Y değerinin 0 dan küçük bir değer olup olmadığı denetlenerek,  sonuca göre gerekli komut veriliyor. </a:t>
            </a:r>
          </a:p>
          <a:p>
            <a:pPr algn="just" eaLnBrk="1" hangingPunct="1">
              <a:spcBef>
                <a:spcPct val="50000"/>
              </a:spcBef>
              <a:defRPr/>
            </a:pPr>
            <a:r>
              <a:rPr lang="tr-TR" sz="2400" dirty="0" smtClean="0">
                <a:solidFill>
                  <a:srgbClr val="0000FF"/>
                </a:solidFill>
              </a:rPr>
              <a:t>4. adımda </a:t>
            </a:r>
            <a:r>
              <a:rPr lang="tr-TR" sz="2400" dirty="0" err="1" smtClean="0">
                <a:solidFill>
                  <a:srgbClr val="0000FF"/>
                </a:solidFill>
              </a:rPr>
              <a:t>Y’in</a:t>
            </a:r>
            <a:r>
              <a:rPr lang="tr-TR" sz="2400" dirty="0" smtClean="0">
                <a:solidFill>
                  <a:srgbClr val="0000FF"/>
                </a:solidFill>
              </a:rPr>
              <a:t> değeri 1 arttırılıyor </a:t>
            </a:r>
          </a:p>
          <a:p>
            <a:pPr algn="just" eaLnBrk="1" hangingPunct="1">
              <a:spcBef>
                <a:spcPct val="50000"/>
              </a:spcBef>
              <a:defRPr/>
            </a:pPr>
            <a:r>
              <a:rPr lang="tr-TR" sz="2400" dirty="0" smtClean="0">
                <a:solidFill>
                  <a:srgbClr val="0000FF"/>
                </a:solidFill>
              </a:rPr>
              <a:t>5. adımda X için Fak değeri hesaplanıyor. </a:t>
            </a:r>
          </a:p>
          <a:p>
            <a:pPr algn="just" eaLnBrk="1" hangingPunct="1">
              <a:spcBef>
                <a:spcPct val="50000"/>
              </a:spcBef>
              <a:defRPr/>
            </a:pPr>
            <a:r>
              <a:rPr lang="tr-TR" sz="2400" dirty="0" smtClean="0">
                <a:solidFill>
                  <a:srgbClr val="0000FF"/>
                </a:solidFill>
              </a:rPr>
              <a:t>6. adımda X in değerinin faktöriyeli hesaplanacak sayıdan küçük olması durumunda 4. adımdan itibaren işlemlerin tekrarlanması komutu veriliyor, X' in değerinin  </a:t>
            </a:r>
            <a:r>
              <a:rPr lang="tr-TR" sz="2400" dirty="0" err="1" smtClean="0">
                <a:solidFill>
                  <a:srgbClr val="0000FF"/>
                </a:solidFill>
              </a:rPr>
              <a:t>Y’e</a:t>
            </a:r>
            <a:r>
              <a:rPr lang="tr-TR" sz="2400" dirty="0" smtClean="0">
                <a:solidFill>
                  <a:srgbClr val="0000FF"/>
                </a:solidFill>
              </a:rPr>
              <a:t> eşit olması durumunda işlemler tamamlanarak hesaplanan değerin yazdırılması işleminden sonra programın çalışması sona ermektedir. </a:t>
            </a:r>
          </a:p>
        </p:txBody>
      </p:sp>
    </p:spTree>
    <p:extLst>
      <p:ext uri="{BB962C8B-B14F-4D97-AF65-F5344CB8AC3E}">
        <p14:creationId xmlns:p14="http://schemas.microsoft.com/office/powerpoint/2010/main" val="202813541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 Box 2"/>
          <p:cNvSpPr txBox="1">
            <a:spLocks noChangeArrowheads="1"/>
          </p:cNvSpPr>
          <p:nvPr/>
        </p:nvSpPr>
        <p:spPr bwMode="auto">
          <a:xfrm>
            <a:off x="107950" y="549275"/>
            <a:ext cx="8928100" cy="526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algn="ctr" eaLnBrk="0" fontAlgn="base" hangingPunct="0">
              <a:spcBef>
                <a:spcPct val="0"/>
              </a:spcBef>
              <a:spcAft>
                <a:spcPct val="0"/>
              </a:spcAft>
              <a:defRPr>
                <a:solidFill>
                  <a:schemeClr val="tx1"/>
                </a:solidFill>
                <a:latin typeface="Arial" pitchFamily="34" charset="0"/>
              </a:defRPr>
            </a:lvl6pPr>
            <a:lvl7pPr marL="2971800" indent="-228600" algn="ctr" eaLnBrk="0" fontAlgn="base" hangingPunct="0">
              <a:spcBef>
                <a:spcPct val="0"/>
              </a:spcBef>
              <a:spcAft>
                <a:spcPct val="0"/>
              </a:spcAft>
              <a:defRPr>
                <a:solidFill>
                  <a:schemeClr val="tx1"/>
                </a:solidFill>
                <a:latin typeface="Arial" pitchFamily="34" charset="0"/>
              </a:defRPr>
            </a:lvl7pPr>
            <a:lvl8pPr marL="3429000" indent="-228600" algn="ctr" eaLnBrk="0" fontAlgn="base" hangingPunct="0">
              <a:spcBef>
                <a:spcPct val="0"/>
              </a:spcBef>
              <a:spcAft>
                <a:spcPct val="0"/>
              </a:spcAft>
              <a:defRPr>
                <a:solidFill>
                  <a:schemeClr val="tx1"/>
                </a:solidFill>
                <a:latin typeface="Arial" pitchFamily="34" charset="0"/>
              </a:defRPr>
            </a:lvl8pPr>
            <a:lvl9pPr marL="3886200" indent="-228600" algn="ctr" eaLnBrk="0" fontAlgn="base" hangingPunct="0">
              <a:spcBef>
                <a:spcPct val="0"/>
              </a:spcBef>
              <a:spcAft>
                <a:spcPct val="0"/>
              </a:spcAft>
              <a:defRPr>
                <a:solidFill>
                  <a:schemeClr val="tx1"/>
                </a:solidFill>
                <a:latin typeface="Arial" pitchFamily="34" charset="0"/>
              </a:defRPr>
            </a:lvl9pPr>
          </a:lstStyle>
          <a:p>
            <a:pPr algn="l" eaLnBrk="1" hangingPunct="1"/>
            <a:r>
              <a:rPr lang="tr-TR" sz="2400" b="1">
                <a:solidFill>
                  <a:srgbClr val="FF0000"/>
                </a:solidFill>
              </a:rPr>
              <a:t>Akış Diyagramları </a:t>
            </a:r>
          </a:p>
          <a:p>
            <a:pPr algn="l" eaLnBrk="1" hangingPunct="1"/>
            <a:endParaRPr lang="tr-TR" sz="2400">
              <a:solidFill>
                <a:srgbClr val="0000FF"/>
              </a:solidFill>
            </a:endParaRPr>
          </a:p>
          <a:p>
            <a:pPr algn="just" eaLnBrk="1" hangingPunct="1"/>
            <a:r>
              <a:rPr lang="tr-TR" sz="2400">
                <a:solidFill>
                  <a:srgbClr val="0000FF"/>
                </a:solidFill>
              </a:rPr>
              <a:t>Geliştirilecek olan yazılımın genel yapısının şematik gösterimine </a:t>
            </a:r>
            <a:r>
              <a:rPr lang="tr-TR" sz="2400" b="1" i="1">
                <a:solidFill>
                  <a:srgbClr val="0000FF"/>
                </a:solidFill>
              </a:rPr>
              <a:t>akış diyagramı</a:t>
            </a:r>
            <a:r>
              <a:rPr lang="tr-TR" sz="2400">
                <a:solidFill>
                  <a:srgbClr val="0000FF"/>
                </a:solidFill>
              </a:rPr>
              <a:t> adı verilir. Akış Diyagramları, yazılımı oluşturacak program parçalarını ve bu parçaların birbirleri ile olan ilişkilerini belirler. </a:t>
            </a:r>
          </a:p>
          <a:p>
            <a:pPr algn="just" eaLnBrk="1" hangingPunct="1"/>
            <a:endParaRPr lang="tr-TR" sz="2400">
              <a:solidFill>
                <a:srgbClr val="0000FF"/>
              </a:solidFill>
            </a:endParaRPr>
          </a:p>
          <a:p>
            <a:pPr algn="just" eaLnBrk="1" hangingPunct="1"/>
            <a:r>
              <a:rPr lang="tr-TR" sz="2400">
                <a:solidFill>
                  <a:srgbClr val="0000FF"/>
                </a:solidFill>
              </a:rPr>
              <a:t>Bir bilgisayar programının oluşturulmasında akış diyagramlarının hazırlanması, algoritma oluşturma aşamasından sonra gelmektedir. Bilgisayar programının oluşturulması sırasında algoritma aşaması atlanarak, doğrudan akış diyagramlarının hazırlanmasına başlanabilir. Programlama tekniğinde önemli ölçüde yol almış kişiler bu aşamayı da atlayarak direkt olarak programın yazımına geçebilirler. </a:t>
            </a:r>
          </a:p>
        </p:txBody>
      </p:sp>
    </p:spTree>
    <p:extLst>
      <p:ext uri="{BB962C8B-B14F-4D97-AF65-F5344CB8AC3E}">
        <p14:creationId xmlns:p14="http://schemas.microsoft.com/office/powerpoint/2010/main" val="18596861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Box 2"/>
          <p:cNvSpPr txBox="1">
            <a:spLocks noChangeArrowheads="1"/>
          </p:cNvSpPr>
          <p:nvPr/>
        </p:nvSpPr>
        <p:spPr bwMode="auto">
          <a:xfrm>
            <a:off x="250825" y="476250"/>
            <a:ext cx="8713788"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algn="ctr" eaLnBrk="0" fontAlgn="base" hangingPunct="0">
              <a:spcBef>
                <a:spcPct val="0"/>
              </a:spcBef>
              <a:spcAft>
                <a:spcPct val="0"/>
              </a:spcAft>
              <a:defRPr>
                <a:solidFill>
                  <a:schemeClr val="tx1"/>
                </a:solidFill>
                <a:latin typeface="Arial" pitchFamily="34" charset="0"/>
              </a:defRPr>
            </a:lvl6pPr>
            <a:lvl7pPr marL="2971800" indent="-228600" algn="ctr" eaLnBrk="0" fontAlgn="base" hangingPunct="0">
              <a:spcBef>
                <a:spcPct val="0"/>
              </a:spcBef>
              <a:spcAft>
                <a:spcPct val="0"/>
              </a:spcAft>
              <a:defRPr>
                <a:solidFill>
                  <a:schemeClr val="tx1"/>
                </a:solidFill>
                <a:latin typeface="Arial" pitchFamily="34" charset="0"/>
              </a:defRPr>
            </a:lvl7pPr>
            <a:lvl8pPr marL="3429000" indent="-228600" algn="ctr" eaLnBrk="0" fontAlgn="base" hangingPunct="0">
              <a:spcBef>
                <a:spcPct val="0"/>
              </a:spcBef>
              <a:spcAft>
                <a:spcPct val="0"/>
              </a:spcAft>
              <a:defRPr>
                <a:solidFill>
                  <a:schemeClr val="tx1"/>
                </a:solidFill>
                <a:latin typeface="Arial" pitchFamily="34" charset="0"/>
              </a:defRPr>
            </a:lvl8pPr>
            <a:lvl9pPr marL="3886200" indent="-228600" algn="ctr" eaLnBrk="0" fontAlgn="base" hangingPunct="0">
              <a:spcBef>
                <a:spcPct val="0"/>
              </a:spcBef>
              <a:spcAft>
                <a:spcPct val="0"/>
              </a:spcAft>
              <a:defRPr>
                <a:solidFill>
                  <a:schemeClr val="tx1"/>
                </a:solidFill>
                <a:latin typeface="Arial" pitchFamily="34" charset="0"/>
              </a:defRPr>
            </a:lvl9pPr>
          </a:lstStyle>
          <a:p>
            <a:pPr algn="just" eaLnBrk="1" hangingPunct="1"/>
            <a:r>
              <a:rPr lang="tr-TR" sz="2400">
                <a:solidFill>
                  <a:srgbClr val="0000FF"/>
                </a:solidFill>
              </a:rPr>
              <a:t>Akış diyagramlarının algoritmadan farkı, adımların simgeler şeklinde kutular içinde yazılmış olması ve adımlar arasındaki ilişkilerin (iş akışı) oklar ile gösterilmesidir.  </a:t>
            </a:r>
          </a:p>
          <a:p>
            <a:pPr algn="just" eaLnBrk="1" hangingPunct="1"/>
            <a:r>
              <a:rPr lang="tr-TR" sz="2400">
                <a:solidFill>
                  <a:srgbClr val="0000FF"/>
                </a:solidFill>
              </a:rPr>
              <a:t>	</a:t>
            </a:r>
          </a:p>
          <a:p>
            <a:pPr algn="just" eaLnBrk="1" hangingPunct="1"/>
            <a:r>
              <a:rPr lang="tr-TR" sz="2400">
                <a:solidFill>
                  <a:srgbClr val="0000FF"/>
                </a:solidFill>
              </a:rPr>
              <a:t>Akış diyagramlarında kullanılan semboller, anlamları ve kullanış amaçları aşağıda verilmiştir.</a:t>
            </a:r>
            <a:r>
              <a:rPr lang="tr-TR">
                <a:solidFill>
                  <a:srgbClr val="0000FF"/>
                </a:solidFill>
              </a:rPr>
              <a:t> </a:t>
            </a:r>
          </a:p>
        </p:txBody>
      </p:sp>
      <p:sp>
        <p:nvSpPr>
          <p:cNvPr id="29699" name="Text Box 22"/>
          <p:cNvSpPr txBox="1">
            <a:spLocks noChangeArrowheads="1"/>
          </p:cNvSpPr>
          <p:nvPr/>
        </p:nvSpPr>
        <p:spPr bwMode="auto">
          <a:xfrm>
            <a:off x="2339975" y="3141663"/>
            <a:ext cx="6624638"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algn="ctr" eaLnBrk="0" fontAlgn="base" hangingPunct="0">
              <a:spcBef>
                <a:spcPct val="0"/>
              </a:spcBef>
              <a:spcAft>
                <a:spcPct val="0"/>
              </a:spcAft>
              <a:defRPr>
                <a:solidFill>
                  <a:schemeClr val="tx1"/>
                </a:solidFill>
                <a:latin typeface="Arial" pitchFamily="34" charset="0"/>
              </a:defRPr>
            </a:lvl6pPr>
            <a:lvl7pPr marL="2971800" indent="-228600" algn="ctr" eaLnBrk="0" fontAlgn="base" hangingPunct="0">
              <a:spcBef>
                <a:spcPct val="0"/>
              </a:spcBef>
              <a:spcAft>
                <a:spcPct val="0"/>
              </a:spcAft>
              <a:defRPr>
                <a:solidFill>
                  <a:schemeClr val="tx1"/>
                </a:solidFill>
                <a:latin typeface="Arial" pitchFamily="34" charset="0"/>
              </a:defRPr>
            </a:lvl7pPr>
            <a:lvl8pPr marL="3429000" indent="-228600" algn="ctr" eaLnBrk="0" fontAlgn="base" hangingPunct="0">
              <a:spcBef>
                <a:spcPct val="0"/>
              </a:spcBef>
              <a:spcAft>
                <a:spcPct val="0"/>
              </a:spcAft>
              <a:defRPr>
                <a:solidFill>
                  <a:schemeClr val="tx1"/>
                </a:solidFill>
                <a:latin typeface="Arial" pitchFamily="34" charset="0"/>
              </a:defRPr>
            </a:lvl8pPr>
            <a:lvl9pPr marL="3886200" indent="-228600" algn="ctr" eaLnBrk="0" fontAlgn="base" hangingPunct="0">
              <a:spcBef>
                <a:spcPct val="0"/>
              </a:spcBef>
              <a:spcAft>
                <a:spcPct val="0"/>
              </a:spcAft>
              <a:defRPr>
                <a:solidFill>
                  <a:schemeClr val="tx1"/>
                </a:solidFill>
                <a:latin typeface="Arial" pitchFamily="34" charset="0"/>
              </a:defRPr>
            </a:lvl9pPr>
          </a:lstStyle>
          <a:p>
            <a:pPr algn="l" eaLnBrk="1" hangingPunct="1">
              <a:spcBef>
                <a:spcPct val="50000"/>
              </a:spcBef>
            </a:pPr>
            <a:r>
              <a:rPr lang="tr-TR" sz="2400">
                <a:solidFill>
                  <a:srgbClr val="0000FF"/>
                </a:solidFill>
              </a:rPr>
              <a:t>Algoritmanın başlangıç ve bitişinde kullanılır. başlangıç simgesinden çıkış oku vardır. Bitiş simgesinde giriş oku vardır. </a:t>
            </a:r>
          </a:p>
        </p:txBody>
      </p:sp>
      <p:sp>
        <p:nvSpPr>
          <p:cNvPr id="29700" name="Text Box 23"/>
          <p:cNvSpPr txBox="1">
            <a:spLocks noChangeArrowheads="1"/>
          </p:cNvSpPr>
          <p:nvPr/>
        </p:nvSpPr>
        <p:spPr bwMode="auto">
          <a:xfrm>
            <a:off x="2339975" y="5275263"/>
            <a:ext cx="6624638"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algn="ctr" eaLnBrk="0" fontAlgn="base" hangingPunct="0">
              <a:spcBef>
                <a:spcPct val="0"/>
              </a:spcBef>
              <a:spcAft>
                <a:spcPct val="0"/>
              </a:spcAft>
              <a:defRPr>
                <a:solidFill>
                  <a:schemeClr val="tx1"/>
                </a:solidFill>
                <a:latin typeface="Arial" pitchFamily="34" charset="0"/>
              </a:defRPr>
            </a:lvl6pPr>
            <a:lvl7pPr marL="2971800" indent="-228600" algn="ctr" eaLnBrk="0" fontAlgn="base" hangingPunct="0">
              <a:spcBef>
                <a:spcPct val="0"/>
              </a:spcBef>
              <a:spcAft>
                <a:spcPct val="0"/>
              </a:spcAft>
              <a:defRPr>
                <a:solidFill>
                  <a:schemeClr val="tx1"/>
                </a:solidFill>
                <a:latin typeface="Arial" pitchFamily="34" charset="0"/>
              </a:defRPr>
            </a:lvl7pPr>
            <a:lvl8pPr marL="3429000" indent="-228600" algn="ctr" eaLnBrk="0" fontAlgn="base" hangingPunct="0">
              <a:spcBef>
                <a:spcPct val="0"/>
              </a:spcBef>
              <a:spcAft>
                <a:spcPct val="0"/>
              </a:spcAft>
              <a:defRPr>
                <a:solidFill>
                  <a:schemeClr val="tx1"/>
                </a:solidFill>
                <a:latin typeface="Arial" pitchFamily="34" charset="0"/>
              </a:defRPr>
            </a:lvl8pPr>
            <a:lvl9pPr marL="3886200" indent="-228600" algn="ctr" eaLnBrk="0" fontAlgn="base" hangingPunct="0">
              <a:spcBef>
                <a:spcPct val="0"/>
              </a:spcBef>
              <a:spcAft>
                <a:spcPct val="0"/>
              </a:spcAft>
              <a:defRPr>
                <a:solidFill>
                  <a:schemeClr val="tx1"/>
                </a:solidFill>
                <a:latin typeface="Arial" pitchFamily="34" charset="0"/>
              </a:defRPr>
            </a:lvl9pPr>
          </a:lstStyle>
          <a:p>
            <a:pPr algn="l" eaLnBrk="1" hangingPunct="1">
              <a:spcBef>
                <a:spcPct val="50000"/>
              </a:spcBef>
            </a:pPr>
            <a:r>
              <a:rPr lang="tr-TR" sz="2400">
                <a:solidFill>
                  <a:srgbClr val="0000FF"/>
                </a:solidFill>
              </a:rPr>
              <a:t>Programa veri  girişi ve programdan elde edilen sonuçların çıkış işlemlerini gösterir.</a:t>
            </a:r>
          </a:p>
        </p:txBody>
      </p:sp>
      <p:sp>
        <p:nvSpPr>
          <p:cNvPr id="29701" name="Rectangle 1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tr-TR"/>
          </a:p>
        </p:txBody>
      </p:sp>
      <p:graphicFrame>
        <p:nvGraphicFramePr>
          <p:cNvPr id="29702" name="Nesne 2"/>
          <p:cNvGraphicFramePr>
            <a:graphicFrameLocks noChangeAspect="1"/>
          </p:cNvGraphicFramePr>
          <p:nvPr/>
        </p:nvGraphicFramePr>
        <p:xfrm>
          <a:off x="258763" y="3429000"/>
          <a:ext cx="1485900" cy="619125"/>
        </p:xfrm>
        <a:graphic>
          <a:graphicData uri="http://schemas.openxmlformats.org/presentationml/2006/ole">
            <mc:AlternateContent xmlns:mc="http://schemas.openxmlformats.org/markup-compatibility/2006">
              <mc:Choice xmlns:v="urn:schemas-microsoft-com:vml" Requires="v">
                <p:oleObj spid="_x0000_s1032" name="Visio" r:id="rId4" imgW="1486777" imgH="622771" progId="Visio.Drawing.11">
                  <p:embed/>
                </p:oleObj>
              </mc:Choice>
              <mc:Fallback>
                <p:oleObj name="Visio" r:id="rId4" imgW="1486777" imgH="622771" progId="Visio.Drawing.11">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8763" y="3429000"/>
                        <a:ext cx="1485900" cy="61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9703" name="Rectangle 1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tr-TR"/>
          </a:p>
        </p:txBody>
      </p:sp>
      <p:graphicFrame>
        <p:nvGraphicFramePr>
          <p:cNvPr id="29704" name="Nesne 4"/>
          <p:cNvGraphicFramePr>
            <a:graphicFrameLocks noChangeAspect="1"/>
          </p:cNvGraphicFramePr>
          <p:nvPr/>
        </p:nvGraphicFramePr>
        <p:xfrm>
          <a:off x="250825" y="4810125"/>
          <a:ext cx="2009775" cy="1762125"/>
        </p:xfrm>
        <a:graphic>
          <a:graphicData uri="http://schemas.openxmlformats.org/presentationml/2006/ole">
            <mc:AlternateContent xmlns:mc="http://schemas.openxmlformats.org/markup-compatibility/2006">
              <mc:Choice xmlns:v="urn:schemas-microsoft-com:vml" Requires="v">
                <p:oleObj spid="_x0000_s1033" name="Visio" r:id="rId6" imgW="2010331" imgH="1758890" progId="Visio.Drawing.11">
                  <p:embed/>
                </p:oleObj>
              </mc:Choice>
              <mc:Fallback>
                <p:oleObj name="Visio" r:id="rId6" imgW="2010331" imgH="1758890" progId="Visio.Drawing.11">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50825" y="4810125"/>
                        <a:ext cx="2009775" cy="176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8834255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Line 10"/>
          <p:cNvSpPr>
            <a:spLocks noChangeShapeType="1"/>
          </p:cNvSpPr>
          <p:nvPr/>
        </p:nvSpPr>
        <p:spPr bwMode="auto">
          <a:xfrm>
            <a:off x="250825" y="6019800"/>
            <a:ext cx="1368425" cy="0"/>
          </a:xfrm>
          <a:prstGeom prst="line">
            <a:avLst/>
          </a:prstGeom>
          <a:noFill/>
          <a:ln w="222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30723" name="Line 11"/>
          <p:cNvSpPr>
            <a:spLocks noChangeShapeType="1"/>
          </p:cNvSpPr>
          <p:nvPr/>
        </p:nvSpPr>
        <p:spPr bwMode="auto">
          <a:xfrm flipH="1">
            <a:off x="250825" y="6308725"/>
            <a:ext cx="1368425" cy="0"/>
          </a:xfrm>
          <a:prstGeom prst="line">
            <a:avLst/>
          </a:prstGeom>
          <a:noFill/>
          <a:ln w="222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30724" name="Text Box 12"/>
          <p:cNvSpPr txBox="1">
            <a:spLocks noChangeArrowheads="1"/>
          </p:cNvSpPr>
          <p:nvPr/>
        </p:nvSpPr>
        <p:spPr bwMode="auto">
          <a:xfrm>
            <a:off x="2360613" y="5949950"/>
            <a:ext cx="65532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algn="ctr" eaLnBrk="0" fontAlgn="base" hangingPunct="0">
              <a:spcBef>
                <a:spcPct val="0"/>
              </a:spcBef>
              <a:spcAft>
                <a:spcPct val="0"/>
              </a:spcAft>
              <a:defRPr>
                <a:solidFill>
                  <a:schemeClr val="tx1"/>
                </a:solidFill>
                <a:latin typeface="Arial" pitchFamily="34" charset="0"/>
              </a:defRPr>
            </a:lvl6pPr>
            <a:lvl7pPr marL="2971800" indent="-228600" algn="ctr" eaLnBrk="0" fontAlgn="base" hangingPunct="0">
              <a:spcBef>
                <a:spcPct val="0"/>
              </a:spcBef>
              <a:spcAft>
                <a:spcPct val="0"/>
              </a:spcAft>
              <a:defRPr>
                <a:solidFill>
                  <a:schemeClr val="tx1"/>
                </a:solidFill>
                <a:latin typeface="Arial" pitchFamily="34" charset="0"/>
              </a:defRPr>
            </a:lvl7pPr>
            <a:lvl8pPr marL="3429000" indent="-228600" algn="ctr" eaLnBrk="0" fontAlgn="base" hangingPunct="0">
              <a:spcBef>
                <a:spcPct val="0"/>
              </a:spcBef>
              <a:spcAft>
                <a:spcPct val="0"/>
              </a:spcAft>
              <a:defRPr>
                <a:solidFill>
                  <a:schemeClr val="tx1"/>
                </a:solidFill>
                <a:latin typeface="Arial" pitchFamily="34" charset="0"/>
              </a:defRPr>
            </a:lvl8pPr>
            <a:lvl9pPr marL="3886200" indent="-228600" algn="ctr" eaLnBrk="0" fontAlgn="base" hangingPunct="0">
              <a:spcBef>
                <a:spcPct val="0"/>
              </a:spcBef>
              <a:spcAft>
                <a:spcPct val="0"/>
              </a:spcAft>
              <a:defRPr>
                <a:solidFill>
                  <a:schemeClr val="tx1"/>
                </a:solidFill>
                <a:latin typeface="Arial" pitchFamily="34" charset="0"/>
              </a:defRPr>
            </a:lvl9pPr>
          </a:lstStyle>
          <a:p>
            <a:pPr algn="l" eaLnBrk="1" hangingPunct="1">
              <a:spcBef>
                <a:spcPct val="50000"/>
              </a:spcBef>
            </a:pPr>
            <a:r>
              <a:rPr lang="tr-TR" sz="2400">
                <a:solidFill>
                  <a:srgbClr val="0000FF"/>
                </a:solidFill>
              </a:rPr>
              <a:t>Diyagramın akis yönünü gösterir. </a:t>
            </a:r>
          </a:p>
        </p:txBody>
      </p:sp>
      <p:sp>
        <p:nvSpPr>
          <p:cNvPr id="30725" name="Dikdörtgen 1"/>
          <p:cNvSpPr>
            <a:spLocks noChangeArrowheads="1"/>
          </p:cNvSpPr>
          <p:nvPr/>
        </p:nvSpPr>
        <p:spPr bwMode="auto">
          <a:xfrm>
            <a:off x="2354263" y="620713"/>
            <a:ext cx="6681787"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l">
              <a:spcBef>
                <a:spcPct val="50000"/>
              </a:spcBef>
            </a:pPr>
            <a:r>
              <a:rPr lang="tr-TR" sz="2400">
                <a:solidFill>
                  <a:srgbClr val="0000FF"/>
                </a:solidFill>
              </a:rPr>
              <a:t>Aritmetik işlemler ve değişik atama işlemlerinin temsil edilmesi için kullanılır. </a:t>
            </a:r>
          </a:p>
        </p:txBody>
      </p:sp>
      <p:sp>
        <p:nvSpPr>
          <p:cNvPr id="30726" name="Dikdörtgen 2"/>
          <p:cNvSpPr>
            <a:spLocks noChangeArrowheads="1"/>
          </p:cNvSpPr>
          <p:nvPr/>
        </p:nvSpPr>
        <p:spPr bwMode="auto">
          <a:xfrm>
            <a:off x="2376488" y="1939925"/>
            <a:ext cx="6546850"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l"/>
            <a:r>
              <a:rPr lang="tr-TR" sz="2400">
                <a:solidFill>
                  <a:srgbClr val="0000FF"/>
                </a:solidFill>
              </a:rPr>
              <a:t>Aritmatiksel veya mantıksal olarak karar verme durumlarında kullanılır.</a:t>
            </a:r>
          </a:p>
        </p:txBody>
      </p:sp>
      <p:sp>
        <p:nvSpPr>
          <p:cNvPr id="30727" name="Dikdörtgen 3"/>
          <p:cNvSpPr>
            <a:spLocks noChangeArrowheads="1"/>
          </p:cNvSpPr>
          <p:nvPr/>
        </p:nvSpPr>
        <p:spPr bwMode="auto">
          <a:xfrm>
            <a:off x="2376488" y="3105150"/>
            <a:ext cx="6537325"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l">
              <a:spcBef>
                <a:spcPct val="50000"/>
              </a:spcBef>
            </a:pPr>
            <a:r>
              <a:rPr lang="tr-TR" sz="2400">
                <a:solidFill>
                  <a:srgbClr val="0000FF"/>
                </a:solidFill>
              </a:rPr>
              <a:t>Yapılacak iş birden çok yapılacaksa (Döngü mantığı) bu sembol kullanılır</a:t>
            </a:r>
          </a:p>
        </p:txBody>
      </p:sp>
      <p:sp>
        <p:nvSpPr>
          <p:cNvPr id="30728" name="Dikdörtgen 4"/>
          <p:cNvSpPr>
            <a:spLocks noChangeArrowheads="1"/>
          </p:cNvSpPr>
          <p:nvPr/>
        </p:nvSpPr>
        <p:spPr bwMode="auto">
          <a:xfrm>
            <a:off x="2376488" y="4437063"/>
            <a:ext cx="6537325"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l">
              <a:spcBef>
                <a:spcPct val="50000"/>
              </a:spcBef>
            </a:pPr>
            <a:r>
              <a:rPr lang="tr-TR" sz="2400">
                <a:solidFill>
                  <a:srgbClr val="0000FF"/>
                </a:solidFill>
              </a:rPr>
              <a:t>Herhangi bir değerin ekrana veya yazıcıya çıktısının alınacağı zaman kullanılır.</a:t>
            </a:r>
          </a:p>
        </p:txBody>
      </p:sp>
      <p:sp>
        <p:nvSpPr>
          <p:cNvPr id="30729" name="Rectangle 1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tr-TR"/>
          </a:p>
        </p:txBody>
      </p:sp>
      <p:graphicFrame>
        <p:nvGraphicFramePr>
          <p:cNvPr id="30730" name="Nesne 6"/>
          <p:cNvGraphicFramePr>
            <a:graphicFrameLocks noChangeAspect="1"/>
          </p:cNvGraphicFramePr>
          <p:nvPr/>
        </p:nvGraphicFramePr>
        <p:xfrm>
          <a:off x="250825" y="4510088"/>
          <a:ext cx="1493838" cy="790575"/>
        </p:xfrm>
        <a:graphic>
          <a:graphicData uri="http://schemas.openxmlformats.org/presentationml/2006/ole">
            <mc:AlternateContent xmlns:mc="http://schemas.openxmlformats.org/markup-compatibility/2006">
              <mc:Choice xmlns:v="urn:schemas-microsoft-com:vml" Requires="v">
                <p:oleObj spid="_x0000_s2062" name="Visio" r:id="rId4" imgW="1492981" imgH="794608" progId="Visio.Drawing.11">
                  <p:embed/>
                </p:oleObj>
              </mc:Choice>
              <mc:Fallback>
                <p:oleObj name="Visio" r:id="rId4" imgW="1492981" imgH="794608" progId="Visio.Drawing.11">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0825" y="4510088"/>
                        <a:ext cx="1493838" cy="7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0731" name="Rectangle 1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tr-TR"/>
          </a:p>
        </p:txBody>
      </p:sp>
      <p:graphicFrame>
        <p:nvGraphicFramePr>
          <p:cNvPr id="30732" name="Nesne 8"/>
          <p:cNvGraphicFramePr>
            <a:graphicFrameLocks noChangeAspect="1"/>
          </p:cNvGraphicFramePr>
          <p:nvPr/>
        </p:nvGraphicFramePr>
        <p:xfrm>
          <a:off x="239713" y="3346450"/>
          <a:ext cx="1485900" cy="590550"/>
        </p:xfrm>
        <a:graphic>
          <a:graphicData uri="http://schemas.openxmlformats.org/presentationml/2006/ole">
            <mc:AlternateContent xmlns:mc="http://schemas.openxmlformats.org/markup-compatibility/2006">
              <mc:Choice xmlns:v="urn:schemas-microsoft-com:vml" Requires="v">
                <p:oleObj spid="_x0000_s2063" name="Visio" r:id="rId6" imgW="1486777" imgH="586837" progId="Visio.Drawing.11">
                  <p:embed/>
                </p:oleObj>
              </mc:Choice>
              <mc:Fallback>
                <p:oleObj name="Visio" r:id="rId6" imgW="1486777" imgH="586837" progId="Visio.Drawing.11">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39713" y="3346450"/>
                        <a:ext cx="1485900"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0733" name="Rectangle 17"/>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tr-TR"/>
          </a:p>
        </p:txBody>
      </p:sp>
      <p:graphicFrame>
        <p:nvGraphicFramePr>
          <p:cNvPr id="30734" name="Nesne 10"/>
          <p:cNvGraphicFramePr>
            <a:graphicFrameLocks noChangeAspect="1"/>
          </p:cNvGraphicFramePr>
          <p:nvPr/>
        </p:nvGraphicFramePr>
        <p:xfrm>
          <a:off x="263525" y="692150"/>
          <a:ext cx="1485900" cy="771525"/>
        </p:xfrm>
        <a:graphic>
          <a:graphicData uri="http://schemas.openxmlformats.org/presentationml/2006/ole">
            <mc:AlternateContent xmlns:mc="http://schemas.openxmlformats.org/markup-compatibility/2006">
              <mc:Choice xmlns:v="urn:schemas-microsoft-com:vml" Requires="v">
                <p:oleObj spid="_x0000_s2064" name="Visio" r:id="rId8" imgW="1486777" imgH="766779" progId="Visio.Drawing.11">
                  <p:embed/>
                </p:oleObj>
              </mc:Choice>
              <mc:Fallback>
                <p:oleObj name="Visio" r:id="rId8" imgW="1486777" imgH="766779" progId="Visio.Drawing.11">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63525" y="692150"/>
                        <a:ext cx="1485900" cy="77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0735" name="Rectangle 19"/>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tr-TR"/>
          </a:p>
        </p:txBody>
      </p:sp>
      <p:graphicFrame>
        <p:nvGraphicFramePr>
          <p:cNvPr id="30736" name="Nesne 12"/>
          <p:cNvGraphicFramePr>
            <a:graphicFrameLocks noChangeAspect="1"/>
          </p:cNvGraphicFramePr>
          <p:nvPr/>
        </p:nvGraphicFramePr>
        <p:xfrm>
          <a:off x="250825" y="1793875"/>
          <a:ext cx="1485900" cy="1123950"/>
        </p:xfrm>
        <a:graphic>
          <a:graphicData uri="http://schemas.openxmlformats.org/presentationml/2006/ole">
            <mc:AlternateContent xmlns:mc="http://schemas.openxmlformats.org/markup-compatibility/2006">
              <mc:Choice xmlns:v="urn:schemas-microsoft-com:vml" Requires="v">
                <p:oleObj spid="_x0000_s2065" name="Visio" r:id="rId10" imgW="1486777" imgH="1126933" progId="Visio.Drawing.11">
                  <p:embed/>
                </p:oleObj>
              </mc:Choice>
              <mc:Fallback>
                <p:oleObj name="Visio" r:id="rId10" imgW="1486777" imgH="1126933" progId="Visio.Drawing.11">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50825" y="1793875"/>
                        <a:ext cx="1485900" cy="1123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3572934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3"/>
          <p:cNvSpPr txBox="1">
            <a:spLocks noChangeArrowheads="1"/>
          </p:cNvSpPr>
          <p:nvPr/>
        </p:nvSpPr>
        <p:spPr bwMode="auto">
          <a:xfrm>
            <a:off x="0" y="549275"/>
            <a:ext cx="9144000" cy="581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algn="ctr" eaLnBrk="0" fontAlgn="base" hangingPunct="0">
              <a:spcBef>
                <a:spcPct val="0"/>
              </a:spcBef>
              <a:spcAft>
                <a:spcPct val="0"/>
              </a:spcAft>
              <a:defRPr>
                <a:solidFill>
                  <a:schemeClr val="tx1"/>
                </a:solidFill>
                <a:latin typeface="Arial" pitchFamily="34" charset="0"/>
              </a:defRPr>
            </a:lvl6pPr>
            <a:lvl7pPr marL="2971800" indent="-228600" algn="ctr" eaLnBrk="0" fontAlgn="base" hangingPunct="0">
              <a:spcBef>
                <a:spcPct val="0"/>
              </a:spcBef>
              <a:spcAft>
                <a:spcPct val="0"/>
              </a:spcAft>
              <a:defRPr>
                <a:solidFill>
                  <a:schemeClr val="tx1"/>
                </a:solidFill>
                <a:latin typeface="Arial" pitchFamily="34" charset="0"/>
              </a:defRPr>
            </a:lvl7pPr>
            <a:lvl8pPr marL="3429000" indent="-228600" algn="ctr" eaLnBrk="0" fontAlgn="base" hangingPunct="0">
              <a:spcBef>
                <a:spcPct val="0"/>
              </a:spcBef>
              <a:spcAft>
                <a:spcPct val="0"/>
              </a:spcAft>
              <a:defRPr>
                <a:solidFill>
                  <a:schemeClr val="tx1"/>
                </a:solidFill>
                <a:latin typeface="Arial" pitchFamily="34" charset="0"/>
              </a:defRPr>
            </a:lvl8pPr>
            <a:lvl9pPr marL="3886200" indent="-228600" algn="ctr" eaLnBrk="0" fontAlgn="base" hangingPunct="0">
              <a:spcBef>
                <a:spcPct val="0"/>
              </a:spcBef>
              <a:spcAft>
                <a:spcPct val="0"/>
              </a:spcAft>
              <a:defRPr>
                <a:solidFill>
                  <a:schemeClr val="tx1"/>
                </a:solidFill>
                <a:latin typeface="Arial" pitchFamily="34" charset="0"/>
              </a:defRPr>
            </a:lvl9pPr>
          </a:lstStyle>
          <a:p>
            <a:pPr algn="just" eaLnBrk="1" hangingPunct="1">
              <a:spcBef>
                <a:spcPct val="50000"/>
              </a:spcBef>
            </a:pPr>
            <a:r>
              <a:rPr lang="tr-TR" sz="2400" b="1">
                <a:solidFill>
                  <a:srgbClr val="FF0000"/>
                </a:solidFill>
              </a:rPr>
              <a:t>ÖRNEK: </a:t>
            </a:r>
            <a:r>
              <a:rPr lang="tr-TR" sz="2400">
                <a:solidFill>
                  <a:srgbClr val="0000FF"/>
                </a:solidFill>
              </a:rPr>
              <a:t>Her gün evden çıkarken ne giyilmelidir? Bunun için muhtemelen pencereden dışarıya bakılır. Hava yağmurlu ise mevsim gereklerine göre giyinmenin yanı sıra dışarıya çıkarken bir de şemsiye alınması gerekir. Hava güneşli ve sıcak ise bu durumda daha ince giyinilerek dışarıya çıkılır. Böylece problemin çözümü kendiliğinden oluşturulan bir kararla sağlanır. </a:t>
            </a:r>
          </a:p>
          <a:p>
            <a:pPr algn="just" eaLnBrk="1" hangingPunct="1">
              <a:spcBef>
                <a:spcPct val="50000"/>
              </a:spcBef>
            </a:pPr>
            <a:r>
              <a:rPr lang="tr-TR" sz="2400">
                <a:solidFill>
                  <a:srgbClr val="0000FF"/>
                </a:solidFill>
              </a:rPr>
              <a:t>	Yukarıdaki basit örnekte yapılan iş, önce problemin belirlenmesi ve sonra problemin tanımından yola çıkarak çözüm için değişik alternatiflerin değerlendirilmesidir. Bilgisayar programlaması sırasında izlenebilecek bir çok yol ve yöntem vardır. Programcının probleme ilişkin çözümü ortaya çıkarabilmesi için problem çözümü ile ilgili bilgileri bilmesi gerekir. Bilgisayar programlamasında genel olarak belirli kalıp ve kurallara uyulur. Bir bilgisayar yazılımının oluşturulması sırasında aşağıda sıralanan adımlara uyulur.</a:t>
            </a:r>
          </a:p>
        </p:txBody>
      </p:sp>
    </p:spTree>
    <p:extLst>
      <p:ext uri="{BB962C8B-B14F-4D97-AF65-F5344CB8AC3E}">
        <p14:creationId xmlns:p14="http://schemas.microsoft.com/office/powerpoint/2010/main" val="180094809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 Box 2"/>
          <p:cNvSpPr txBox="1">
            <a:spLocks noChangeArrowheads="1"/>
          </p:cNvSpPr>
          <p:nvPr/>
        </p:nvSpPr>
        <p:spPr bwMode="auto">
          <a:xfrm>
            <a:off x="107950" y="620713"/>
            <a:ext cx="8856663" cy="563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algn="ctr" eaLnBrk="0" fontAlgn="base" hangingPunct="0">
              <a:spcBef>
                <a:spcPct val="0"/>
              </a:spcBef>
              <a:spcAft>
                <a:spcPct val="0"/>
              </a:spcAft>
              <a:defRPr>
                <a:solidFill>
                  <a:schemeClr val="tx1"/>
                </a:solidFill>
                <a:latin typeface="Arial" pitchFamily="34" charset="0"/>
              </a:defRPr>
            </a:lvl6pPr>
            <a:lvl7pPr marL="2971800" indent="-228600" algn="ctr" eaLnBrk="0" fontAlgn="base" hangingPunct="0">
              <a:spcBef>
                <a:spcPct val="0"/>
              </a:spcBef>
              <a:spcAft>
                <a:spcPct val="0"/>
              </a:spcAft>
              <a:defRPr>
                <a:solidFill>
                  <a:schemeClr val="tx1"/>
                </a:solidFill>
                <a:latin typeface="Arial" pitchFamily="34" charset="0"/>
              </a:defRPr>
            </a:lvl7pPr>
            <a:lvl8pPr marL="3429000" indent="-228600" algn="ctr" eaLnBrk="0" fontAlgn="base" hangingPunct="0">
              <a:spcBef>
                <a:spcPct val="0"/>
              </a:spcBef>
              <a:spcAft>
                <a:spcPct val="0"/>
              </a:spcAft>
              <a:defRPr>
                <a:solidFill>
                  <a:schemeClr val="tx1"/>
                </a:solidFill>
                <a:latin typeface="Arial" pitchFamily="34" charset="0"/>
              </a:defRPr>
            </a:lvl8pPr>
            <a:lvl9pPr marL="3886200" indent="-228600" algn="ctr" eaLnBrk="0" fontAlgn="base" hangingPunct="0">
              <a:spcBef>
                <a:spcPct val="0"/>
              </a:spcBef>
              <a:spcAft>
                <a:spcPct val="0"/>
              </a:spcAft>
              <a:defRPr>
                <a:solidFill>
                  <a:schemeClr val="tx1"/>
                </a:solidFill>
                <a:latin typeface="Arial" pitchFamily="34" charset="0"/>
              </a:defRPr>
            </a:lvl9pPr>
          </a:lstStyle>
          <a:p>
            <a:pPr algn="just" eaLnBrk="1" hangingPunct="1"/>
            <a:r>
              <a:rPr lang="tr-TR" sz="2400">
                <a:solidFill>
                  <a:srgbClr val="0000FF"/>
                </a:solidFill>
              </a:rPr>
              <a:t>Ayrıntılı bir akış diyagramı, yazılımı oluşturan işlemleri ve ilişkilerini en küçük detayına kadar belirler. Bir bilgisayar programının geliştirilmesinde kullanılan programlama dili ne olursa olsun bu programların akış diyagramlarında genel olarak yalnız üç basit mantıksal yapı kullanılır. </a:t>
            </a:r>
          </a:p>
          <a:p>
            <a:pPr algn="just" eaLnBrk="1" hangingPunct="1"/>
            <a:endParaRPr lang="tr-TR" sz="2400">
              <a:solidFill>
                <a:srgbClr val="0000FF"/>
              </a:solidFill>
            </a:endParaRPr>
          </a:p>
          <a:p>
            <a:pPr algn="just" eaLnBrk="1" hangingPunct="1"/>
            <a:r>
              <a:rPr lang="tr-TR" sz="2400">
                <a:solidFill>
                  <a:srgbClr val="0000FF"/>
                </a:solidFill>
              </a:rPr>
              <a:t>Bu mantıksal yapılardan en basiti </a:t>
            </a:r>
            <a:r>
              <a:rPr lang="tr-TR" sz="2400" b="1" i="1">
                <a:solidFill>
                  <a:srgbClr val="008000"/>
                </a:solidFill>
              </a:rPr>
              <a:t>sıralı yapıdır</a:t>
            </a:r>
            <a:r>
              <a:rPr lang="tr-TR" sz="2400">
                <a:solidFill>
                  <a:srgbClr val="0000FF"/>
                </a:solidFill>
              </a:rPr>
              <a:t>. Sıralı yapı, hazırlanacak programdaki her işlemin mantık sırasına göre nerede yer alması gerektiğini vurgular.  Bu yapı sona erinceye kadar ikinci bir işlem başlayamaz.  </a:t>
            </a:r>
          </a:p>
          <a:p>
            <a:pPr algn="just" eaLnBrk="1" hangingPunct="1"/>
            <a:endParaRPr lang="tr-TR" sz="2400">
              <a:solidFill>
                <a:srgbClr val="0000FF"/>
              </a:solidFill>
            </a:endParaRPr>
          </a:p>
          <a:p>
            <a:pPr algn="just" eaLnBrk="1" hangingPunct="1"/>
            <a:endParaRPr lang="tr-TR" sz="2400">
              <a:solidFill>
                <a:srgbClr val="0000FF"/>
              </a:solidFill>
            </a:endParaRPr>
          </a:p>
          <a:p>
            <a:pPr algn="just" eaLnBrk="1" hangingPunct="1"/>
            <a:endParaRPr lang="tr-TR" sz="2400">
              <a:solidFill>
                <a:srgbClr val="0000FF"/>
              </a:solidFill>
            </a:endParaRPr>
          </a:p>
          <a:p>
            <a:pPr algn="just" eaLnBrk="1" hangingPunct="1"/>
            <a:endParaRPr lang="tr-TR" sz="2400">
              <a:solidFill>
                <a:srgbClr val="0000FF"/>
              </a:solidFill>
            </a:endParaRPr>
          </a:p>
          <a:p>
            <a:pPr algn="just" eaLnBrk="1" hangingPunct="1"/>
            <a:r>
              <a:rPr lang="tr-TR" sz="2400">
                <a:solidFill>
                  <a:srgbClr val="0000FF"/>
                </a:solidFill>
              </a:rPr>
              <a:t>			       Sıralı Yapı</a:t>
            </a:r>
          </a:p>
        </p:txBody>
      </p:sp>
      <p:sp>
        <p:nvSpPr>
          <p:cNvPr id="31747" name="Rectangle 8"/>
          <p:cNvSpPr>
            <a:spLocks noChangeArrowheads="1"/>
          </p:cNvSpPr>
          <p:nvPr/>
        </p:nvSpPr>
        <p:spPr bwMode="auto">
          <a:xfrm>
            <a:off x="4479925" y="-184150"/>
            <a:ext cx="184150" cy="36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tr-TR">
              <a:solidFill>
                <a:srgbClr val="0000FF"/>
              </a:solidFill>
            </a:endParaRPr>
          </a:p>
        </p:txBody>
      </p:sp>
      <p:sp>
        <p:nvSpPr>
          <p:cNvPr id="31748" name="Rectangle 11"/>
          <p:cNvSpPr>
            <a:spLocks noChangeArrowheads="1"/>
          </p:cNvSpPr>
          <p:nvPr/>
        </p:nvSpPr>
        <p:spPr bwMode="auto">
          <a:xfrm>
            <a:off x="4479925" y="-184150"/>
            <a:ext cx="184150" cy="36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tr-TR">
              <a:solidFill>
                <a:srgbClr val="0000FF"/>
              </a:solidFill>
            </a:endParaRPr>
          </a:p>
        </p:txBody>
      </p:sp>
      <p:sp>
        <p:nvSpPr>
          <p:cNvPr id="31749" name="Rectangle 7"/>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tr-TR"/>
          </a:p>
        </p:txBody>
      </p:sp>
      <p:graphicFrame>
        <p:nvGraphicFramePr>
          <p:cNvPr id="31750" name="Nesne 2"/>
          <p:cNvGraphicFramePr>
            <a:graphicFrameLocks noChangeAspect="1"/>
          </p:cNvGraphicFramePr>
          <p:nvPr/>
        </p:nvGraphicFramePr>
        <p:xfrm>
          <a:off x="1100138" y="4797425"/>
          <a:ext cx="7127875" cy="647700"/>
        </p:xfrm>
        <a:graphic>
          <a:graphicData uri="http://schemas.openxmlformats.org/presentationml/2006/ole">
            <mc:AlternateContent xmlns:mc="http://schemas.openxmlformats.org/markup-compatibility/2006">
              <mc:Choice xmlns:v="urn:schemas-microsoft-com:vml" Requires="v">
                <p:oleObj spid="_x0000_s3077" name="Visio" r:id="rId4" imgW="5233976" imgH="473032" progId="Visio.Drawing.11">
                  <p:embed/>
                </p:oleObj>
              </mc:Choice>
              <mc:Fallback>
                <p:oleObj name="Visio" r:id="rId4" imgW="5233976" imgH="473032" progId="Visio.Drawing.11">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00138" y="4797425"/>
                        <a:ext cx="712787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97318989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 Box 2"/>
          <p:cNvSpPr txBox="1">
            <a:spLocks noChangeArrowheads="1"/>
          </p:cNvSpPr>
          <p:nvPr/>
        </p:nvSpPr>
        <p:spPr bwMode="auto">
          <a:xfrm>
            <a:off x="107950" y="549275"/>
            <a:ext cx="8928100" cy="193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algn="ctr" eaLnBrk="0" fontAlgn="base" hangingPunct="0">
              <a:spcBef>
                <a:spcPct val="0"/>
              </a:spcBef>
              <a:spcAft>
                <a:spcPct val="0"/>
              </a:spcAft>
              <a:defRPr>
                <a:solidFill>
                  <a:schemeClr val="tx1"/>
                </a:solidFill>
                <a:latin typeface="Arial" pitchFamily="34" charset="0"/>
              </a:defRPr>
            </a:lvl6pPr>
            <a:lvl7pPr marL="2971800" indent="-228600" algn="ctr" eaLnBrk="0" fontAlgn="base" hangingPunct="0">
              <a:spcBef>
                <a:spcPct val="0"/>
              </a:spcBef>
              <a:spcAft>
                <a:spcPct val="0"/>
              </a:spcAft>
              <a:defRPr>
                <a:solidFill>
                  <a:schemeClr val="tx1"/>
                </a:solidFill>
                <a:latin typeface="Arial" pitchFamily="34" charset="0"/>
              </a:defRPr>
            </a:lvl7pPr>
            <a:lvl8pPr marL="3429000" indent="-228600" algn="ctr" eaLnBrk="0" fontAlgn="base" hangingPunct="0">
              <a:spcBef>
                <a:spcPct val="0"/>
              </a:spcBef>
              <a:spcAft>
                <a:spcPct val="0"/>
              </a:spcAft>
              <a:defRPr>
                <a:solidFill>
                  <a:schemeClr val="tx1"/>
                </a:solidFill>
                <a:latin typeface="Arial" pitchFamily="34" charset="0"/>
              </a:defRPr>
            </a:lvl8pPr>
            <a:lvl9pPr marL="3886200" indent="-228600" algn="ctr" eaLnBrk="0" fontAlgn="base" hangingPunct="0">
              <a:spcBef>
                <a:spcPct val="0"/>
              </a:spcBef>
              <a:spcAft>
                <a:spcPct val="0"/>
              </a:spcAft>
              <a:defRPr>
                <a:solidFill>
                  <a:schemeClr val="tx1"/>
                </a:solidFill>
                <a:latin typeface="Arial" pitchFamily="34" charset="0"/>
              </a:defRPr>
            </a:lvl9pPr>
          </a:lstStyle>
          <a:p>
            <a:pPr algn="just" eaLnBrk="1" hangingPunct="1">
              <a:spcBef>
                <a:spcPct val="50000"/>
              </a:spcBef>
            </a:pPr>
            <a:r>
              <a:rPr lang="tr-TR" sz="2400">
                <a:solidFill>
                  <a:srgbClr val="0000FF"/>
                </a:solidFill>
              </a:rPr>
              <a:t>Mantıksal yapılardan ikincisi </a:t>
            </a:r>
            <a:r>
              <a:rPr lang="tr-TR" sz="2400" b="1" i="1">
                <a:solidFill>
                  <a:srgbClr val="008000"/>
                </a:solidFill>
              </a:rPr>
              <a:t>Karar Verme</a:t>
            </a:r>
            <a:r>
              <a:rPr lang="tr-TR" sz="2400">
                <a:solidFill>
                  <a:srgbClr val="008000"/>
                </a:solidFill>
              </a:rPr>
              <a:t> </a:t>
            </a:r>
            <a:r>
              <a:rPr lang="tr-TR" sz="2400">
                <a:solidFill>
                  <a:srgbClr val="0000FF"/>
                </a:solidFill>
              </a:rPr>
              <a:t>yapısıdır. Programlama sırasında IF...Then... Else yapısı ile tanıyacağımız bu mantıksal yapılar, birden fazla sıralı yapı seçeneğini kapsayan modüllerde, hangi koşullarda hangi sıralı yapının seçileceğini belirler. </a:t>
            </a:r>
          </a:p>
        </p:txBody>
      </p:sp>
      <p:sp>
        <p:nvSpPr>
          <p:cNvPr id="32771" name="Text Box 5"/>
          <p:cNvSpPr txBox="1">
            <a:spLocks noChangeArrowheads="1"/>
          </p:cNvSpPr>
          <p:nvPr/>
        </p:nvSpPr>
        <p:spPr bwMode="auto">
          <a:xfrm>
            <a:off x="2051050" y="6092825"/>
            <a:ext cx="46815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algn="ctr" eaLnBrk="0" fontAlgn="base" hangingPunct="0">
              <a:spcBef>
                <a:spcPct val="0"/>
              </a:spcBef>
              <a:spcAft>
                <a:spcPct val="0"/>
              </a:spcAft>
              <a:defRPr>
                <a:solidFill>
                  <a:schemeClr val="tx1"/>
                </a:solidFill>
                <a:latin typeface="Arial" pitchFamily="34" charset="0"/>
              </a:defRPr>
            </a:lvl6pPr>
            <a:lvl7pPr marL="2971800" indent="-228600" algn="ctr" eaLnBrk="0" fontAlgn="base" hangingPunct="0">
              <a:spcBef>
                <a:spcPct val="0"/>
              </a:spcBef>
              <a:spcAft>
                <a:spcPct val="0"/>
              </a:spcAft>
              <a:defRPr>
                <a:solidFill>
                  <a:schemeClr val="tx1"/>
                </a:solidFill>
                <a:latin typeface="Arial" pitchFamily="34" charset="0"/>
              </a:defRPr>
            </a:lvl7pPr>
            <a:lvl8pPr marL="3429000" indent="-228600" algn="ctr" eaLnBrk="0" fontAlgn="base" hangingPunct="0">
              <a:spcBef>
                <a:spcPct val="0"/>
              </a:spcBef>
              <a:spcAft>
                <a:spcPct val="0"/>
              </a:spcAft>
              <a:defRPr>
                <a:solidFill>
                  <a:schemeClr val="tx1"/>
                </a:solidFill>
                <a:latin typeface="Arial" pitchFamily="34" charset="0"/>
              </a:defRPr>
            </a:lvl8pPr>
            <a:lvl9pPr marL="3886200" indent="-228600" algn="ctr" eaLnBrk="0" fontAlgn="base" hangingPunct="0">
              <a:spcBef>
                <a:spcPct val="0"/>
              </a:spcBef>
              <a:spcAft>
                <a:spcPct val="0"/>
              </a:spcAft>
              <a:defRPr>
                <a:solidFill>
                  <a:schemeClr val="tx1"/>
                </a:solidFill>
                <a:latin typeface="Arial" pitchFamily="34" charset="0"/>
              </a:defRPr>
            </a:lvl9pPr>
          </a:lstStyle>
          <a:p>
            <a:pPr algn="l" eaLnBrk="1" hangingPunct="1">
              <a:spcBef>
                <a:spcPct val="50000"/>
              </a:spcBef>
            </a:pPr>
            <a:r>
              <a:rPr lang="tr-TR" sz="2400">
                <a:solidFill>
                  <a:srgbClr val="0000FF"/>
                </a:solidFill>
              </a:rPr>
              <a:t>	Karar Verme Yapısı </a:t>
            </a:r>
          </a:p>
        </p:txBody>
      </p:sp>
      <p:sp>
        <p:nvSpPr>
          <p:cNvPr id="32772" name="Rectangle 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tr-TR"/>
          </a:p>
        </p:txBody>
      </p:sp>
      <p:sp>
        <p:nvSpPr>
          <p:cNvPr id="32773" name="Rectangle 1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tr-TR"/>
          </a:p>
        </p:txBody>
      </p:sp>
      <p:sp>
        <p:nvSpPr>
          <p:cNvPr id="32774" name="Rectangle 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tr-TR"/>
          </a:p>
        </p:txBody>
      </p:sp>
      <p:graphicFrame>
        <p:nvGraphicFramePr>
          <p:cNvPr id="32775" name="Nesne 2"/>
          <p:cNvGraphicFramePr>
            <a:graphicFrameLocks noChangeAspect="1"/>
          </p:cNvGraphicFramePr>
          <p:nvPr/>
        </p:nvGraphicFramePr>
        <p:xfrm>
          <a:off x="2916238" y="2487613"/>
          <a:ext cx="3024187" cy="3525837"/>
        </p:xfrm>
        <a:graphic>
          <a:graphicData uri="http://schemas.openxmlformats.org/presentationml/2006/ole">
            <mc:AlternateContent xmlns:mc="http://schemas.openxmlformats.org/markup-compatibility/2006">
              <mc:Choice xmlns:v="urn:schemas-microsoft-com:vml" Requires="v">
                <p:oleObj spid="_x0000_s4101" name="Visio" r:id="rId4" imgW="2578932" imgH="3011728" progId="Visio.Drawing.11">
                  <p:embed/>
                </p:oleObj>
              </mc:Choice>
              <mc:Fallback>
                <p:oleObj name="Visio" r:id="rId4" imgW="2578932" imgH="3011728" progId="Visio.Drawing.11">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16238" y="2487613"/>
                        <a:ext cx="3024187" cy="3525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29855121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ext Box 2"/>
          <p:cNvSpPr txBox="1">
            <a:spLocks noChangeArrowheads="1"/>
          </p:cNvSpPr>
          <p:nvPr/>
        </p:nvSpPr>
        <p:spPr bwMode="auto">
          <a:xfrm>
            <a:off x="107950" y="1198563"/>
            <a:ext cx="8928100" cy="434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algn="ctr" eaLnBrk="0" fontAlgn="base" hangingPunct="0">
              <a:spcBef>
                <a:spcPct val="0"/>
              </a:spcBef>
              <a:spcAft>
                <a:spcPct val="0"/>
              </a:spcAft>
              <a:defRPr>
                <a:solidFill>
                  <a:schemeClr val="tx1"/>
                </a:solidFill>
                <a:latin typeface="Arial" pitchFamily="34" charset="0"/>
              </a:defRPr>
            </a:lvl6pPr>
            <a:lvl7pPr marL="2971800" indent="-228600" algn="ctr" eaLnBrk="0" fontAlgn="base" hangingPunct="0">
              <a:spcBef>
                <a:spcPct val="0"/>
              </a:spcBef>
              <a:spcAft>
                <a:spcPct val="0"/>
              </a:spcAft>
              <a:defRPr>
                <a:solidFill>
                  <a:schemeClr val="tx1"/>
                </a:solidFill>
                <a:latin typeface="Arial" pitchFamily="34" charset="0"/>
              </a:defRPr>
            </a:lvl7pPr>
            <a:lvl8pPr marL="3429000" indent="-228600" algn="ctr" eaLnBrk="0" fontAlgn="base" hangingPunct="0">
              <a:spcBef>
                <a:spcPct val="0"/>
              </a:spcBef>
              <a:spcAft>
                <a:spcPct val="0"/>
              </a:spcAft>
              <a:defRPr>
                <a:solidFill>
                  <a:schemeClr val="tx1"/>
                </a:solidFill>
                <a:latin typeface="Arial" pitchFamily="34" charset="0"/>
              </a:defRPr>
            </a:lvl8pPr>
            <a:lvl9pPr marL="3886200" indent="-228600" algn="ctr" eaLnBrk="0" fontAlgn="base" hangingPunct="0">
              <a:spcBef>
                <a:spcPct val="0"/>
              </a:spcBef>
              <a:spcAft>
                <a:spcPct val="0"/>
              </a:spcAft>
              <a:defRPr>
                <a:solidFill>
                  <a:schemeClr val="tx1"/>
                </a:solidFill>
                <a:latin typeface="Arial" pitchFamily="34" charset="0"/>
              </a:defRPr>
            </a:lvl9pPr>
          </a:lstStyle>
          <a:p>
            <a:pPr algn="just" eaLnBrk="1" hangingPunct="1">
              <a:spcBef>
                <a:spcPct val="50000"/>
              </a:spcBef>
            </a:pPr>
            <a:r>
              <a:rPr lang="tr-TR" sz="2400">
                <a:solidFill>
                  <a:srgbClr val="0000FF"/>
                </a:solidFill>
              </a:rPr>
              <a:t>Üçüncü mantıksal yapı çeşidini </a:t>
            </a:r>
            <a:r>
              <a:rPr lang="tr-TR" sz="2400" b="1">
                <a:solidFill>
                  <a:srgbClr val="008000"/>
                </a:solidFill>
              </a:rPr>
              <a:t>tekrarlı yapılar </a:t>
            </a:r>
            <a:r>
              <a:rPr lang="tr-TR" sz="2400">
                <a:solidFill>
                  <a:srgbClr val="0000FF"/>
                </a:solidFill>
              </a:rPr>
              <a:t>oluşturmaktadır. </a:t>
            </a:r>
          </a:p>
          <a:p>
            <a:pPr algn="just" eaLnBrk="1" hangingPunct="1">
              <a:spcBef>
                <a:spcPct val="50000"/>
              </a:spcBef>
            </a:pPr>
            <a:r>
              <a:rPr lang="tr-TR" sz="2400">
                <a:solidFill>
                  <a:srgbClr val="0000FF"/>
                </a:solidFill>
              </a:rPr>
              <a:t>Bu yapılar çeşitli programlama dillerinde For While ve  Repeat…Until,  gibi komutlarla sağlanır. Şartlara göre değişik işlem gruplarının yapılmasını sağlar. </a:t>
            </a:r>
          </a:p>
          <a:p>
            <a:pPr algn="just" eaLnBrk="1" hangingPunct="1">
              <a:spcBef>
                <a:spcPct val="50000"/>
              </a:spcBef>
            </a:pPr>
            <a:r>
              <a:rPr lang="tr-TR" sz="2400">
                <a:solidFill>
                  <a:srgbClr val="0000FF"/>
                </a:solidFill>
              </a:rPr>
              <a:t>Bu yapı yukarıda sözü edilen iki yapının çeşitli birleşimlerinin tekrarlanmasından oluşmuştur. </a:t>
            </a:r>
          </a:p>
          <a:p>
            <a:pPr algn="just" eaLnBrk="1" hangingPunct="1">
              <a:spcBef>
                <a:spcPct val="50000"/>
              </a:spcBef>
            </a:pPr>
            <a:r>
              <a:rPr lang="tr-TR" sz="2400">
                <a:solidFill>
                  <a:srgbClr val="0000FF"/>
                </a:solidFill>
              </a:rPr>
              <a:t>Söz konusu üç değişik yapı, değişik şekillerde kullanılarak istenilen işlevleri yerine getirecek programlar hazırlanabilir. Programların bu üç basit yapı ile sınırlandırılması program modüllerinin daha kolay tasarlanmasını sağlar. </a:t>
            </a:r>
          </a:p>
        </p:txBody>
      </p:sp>
    </p:spTree>
    <p:extLst>
      <p:ext uri="{BB962C8B-B14F-4D97-AF65-F5344CB8AC3E}">
        <p14:creationId xmlns:p14="http://schemas.microsoft.com/office/powerpoint/2010/main" val="12289471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4818" name="Object 2"/>
          <p:cNvGraphicFramePr>
            <a:graphicFrameLocks noGrp="1" noChangeAspect="1"/>
          </p:cNvGraphicFramePr>
          <p:nvPr>
            <p:ph/>
          </p:nvPr>
        </p:nvGraphicFramePr>
        <p:xfrm>
          <a:off x="323850" y="765175"/>
          <a:ext cx="8494713" cy="3952875"/>
        </p:xfrm>
        <a:graphic>
          <a:graphicData uri="http://schemas.openxmlformats.org/presentationml/2006/ole">
            <mc:AlternateContent xmlns:mc="http://schemas.openxmlformats.org/markup-compatibility/2006">
              <mc:Choice xmlns:v="urn:schemas-microsoft-com:vml" Requires="v">
                <p:oleObj spid="_x0000_s5125" name="Bit Eşlem Resmi" r:id="rId4" imgW="6428571" imgH="2991268" progId="PBrush">
                  <p:embed/>
                </p:oleObj>
              </mc:Choice>
              <mc:Fallback>
                <p:oleObj name="Bit Eşlem Resmi" r:id="rId4" imgW="6428571" imgH="2991268" progId="PBrush">
                  <p:embed/>
                  <p:pic>
                    <p:nvPicPr>
                      <p:cNvPr id="0" name=""/>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3850" y="765175"/>
                        <a:ext cx="8494713" cy="3952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4819" name="Text Box 4"/>
          <p:cNvSpPr txBox="1">
            <a:spLocks noChangeArrowheads="1"/>
          </p:cNvSpPr>
          <p:nvPr/>
        </p:nvSpPr>
        <p:spPr bwMode="auto">
          <a:xfrm>
            <a:off x="1619250" y="5013325"/>
            <a:ext cx="58324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algn="ctr" eaLnBrk="0" fontAlgn="base" hangingPunct="0">
              <a:spcBef>
                <a:spcPct val="0"/>
              </a:spcBef>
              <a:spcAft>
                <a:spcPct val="0"/>
              </a:spcAft>
              <a:defRPr>
                <a:solidFill>
                  <a:schemeClr val="tx1"/>
                </a:solidFill>
                <a:latin typeface="Arial" pitchFamily="34" charset="0"/>
              </a:defRPr>
            </a:lvl6pPr>
            <a:lvl7pPr marL="2971800" indent="-228600" algn="ctr" eaLnBrk="0" fontAlgn="base" hangingPunct="0">
              <a:spcBef>
                <a:spcPct val="0"/>
              </a:spcBef>
              <a:spcAft>
                <a:spcPct val="0"/>
              </a:spcAft>
              <a:defRPr>
                <a:solidFill>
                  <a:schemeClr val="tx1"/>
                </a:solidFill>
                <a:latin typeface="Arial" pitchFamily="34" charset="0"/>
              </a:defRPr>
            </a:lvl7pPr>
            <a:lvl8pPr marL="3429000" indent="-228600" algn="ctr" eaLnBrk="0" fontAlgn="base" hangingPunct="0">
              <a:spcBef>
                <a:spcPct val="0"/>
              </a:spcBef>
              <a:spcAft>
                <a:spcPct val="0"/>
              </a:spcAft>
              <a:defRPr>
                <a:solidFill>
                  <a:schemeClr val="tx1"/>
                </a:solidFill>
                <a:latin typeface="Arial" pitchFamily="34" charset="0"/>
              </a:defRPr>
            </a:lvl8pPr>
            <a:lvl9pPr marL="3886200" indent="-228600" algn="ctr"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tr-TR" sz="2400">
                <a:solidFill>
                  <a:srgbClr val="0000FF"/>
                </a:solidFill>
              </a:rPr>
              <a:t>Tekrarlı Yapılar </a:t>
            </a:r>
          </a:p>
        </p:txBody>
      </p:sp>
    </p:spTree>
    <p:extLst>
      <p:ext uri="{BB962C8B-B14F-4D97-AF65-F5344CB8AC3E}">
        <p14:creationId xmlns:p14="http://schemas.microsoft.com/office/powerpoint/2010/main" val="11416782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ext Box 4"/>
          <p:cNvSpPr txBox="1">
            <a:spLocks noChangeArrowheads="1"/>
          </p:cNvSpPr>
          <p:nvPr/>
        </p:nvSpPr>
        <p:spPr bwMode="auto">
          <a:xfrm>
            <a:off x="107950" y="404813"/>
            <a:ext cx="8928100" cy="3046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algn="ctr" eaLnBrk="0" fontAlgn="base" hangingPunct="0">
              <a:spcBef>
                <a:spcPct val="0"/>
              </a:spcBef>
              <a:spcAft>
                <a:spcPct val="0"/>
              </a:spcAft>
              <a:defRPr>
                <a:solidFill>
                  <a:schemeClr val="tx1"/>
                </a:solidFill>
                <a:latin typeface="Arial" pitchFamily="34" charset="0"/>
              </a:defRPr>
            </a:lvl6pPr>
            <a:lvl7pPr marL="2971800" indent="-228600" algn="ctr" eaLnBrk="0" fontAlgn="base" hangingPunct="0">
              <a:spcBef>
                <a:spcPct val="0"/>
              </a:spcBef>
              <a:spcAft>
                <a:spcPct val="0"/>
              </a:spcAft>
              <a:defRPr>
                <a:solidFill>
                  <a:schemeClr val="tx1"/>
                </a:solidFill>
                <a:latin typeface="Arial" pitchFamily="34" charset="0"/>
              </a:defRPr>
            </a:lvl7pPr>
            <a:lvl8pPr marL="3429000" indent="-228600" algn="ctr" eaLnBrk="0" fontAlgn="base" hangingPunct="0">
              <a:spcBef>
                <a:spcPct val="0"/>
              </a:spcBef>
              <a:spcAft>
                <a:spcPct val="0"/>
              </a:spcAft>
              <a:defRPr>
                <a:solidFill>
                  <a:schemeClr val="tx1"/>
                </a:solidFill>
                <a:latin typeface="Arial" pitchFamily="34" charset="0"/>
              </a:defRPr>
            </a:lvl8pPr>
            <a:lvl9pPr marL="3886200" indent="-228600" algn="ctr" eaLnBrk="0" fontAlgn="base" hangingPunct="0">
              <a:spcBef>
                <a:spcPct val="0"/>
              </a:spcBef>
              <a:spcAft>
                <a:spcPct val="0"/>
              </a:spcAft>
              <a:defRPr>
                <a:solidFill>
                  <a:schemeClr val="tx1"/>
                </a:solidFill>
                <a:latin typeface="Arial" pitchFamily="34" charset="0"/>
              </a:defRPr>
            </a:lvl9pPr>
          </a:lstStyle>
          <a:p>
            <a:pPr algn="l" eaLnBrk="1" hangingPunct="1"/>
            <a:r>
              <a:rPr lang="tr-TR" sz="2400" b="1">
                <a:solidFill>
                  <a:srgbClr val="FF0000"/>
                </a:solidFill>
              </a:rPr>
              <a:t>Sayılar ile ilgili algoritmalar ve akış diyagramları</a:t>
            </a:r>
          </a:p>
          <a:p>
            <a:pPr algn="l" eaLnBrk="1" hangingPunct="1"/>
            <a:endParaRPr lang="tr-TR" sz="2400" b="1">
              <a:solidFill>
                <a:srgbClr val="0000FF"/>
              </a:solidFill>
            </a:endParaRPr>
          </a:p>
          <a:p>
            <a:pPr algn="just" eaLnBrk="1" hangingPunct="1"/>
            <a:r>
              <a:rPr lang="tr-TR" sz="2400">
                <a:solidFill>
                  <a:srgbClr val="0000FF"/>
                </a:solidFill>
              </a:rPr>
              <a:t>Bu bölümde, sayıların değişik şekillerde kullanılmasına ilişkin algoritma ve akış şeması örnekleri yapılacaktır. İşlemlerde bir sayının tam kısmını alırken TAM ifadesi, mutlak değerini alırken de MUTLAK ifadesi kullanılacaktır. Örneğin A sayısının tam kısmı olarak TAM(A) ve mutlak değeri için de MUTLAK(A) ifadesi kullanılacaktır.</a:t>
            </a:r>
          </a:p>
        </p:txBody>
      </p:sp>
    </p:spTree>
    <p:extLst>
      <p:ext uri="{BB962C8B-B14F-4D97-AF65-F5344CB8AC3E}">
        <p14:creationId xmlns:p14="http://schemas.microsoft.com/office/powerpoint/2010/main" val="42905063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tr-TR"/>
          </a:p>
        </p:txBody>
      </p:sp>
      <p:sp>
        <p:nvSpPr>
          <p:cNvPr id="36867" name="Dikdörtgen 1"/>
          <p:cNvSpPr>
            <a:spLocks noChangeArrowheads="1"/>
          </p:cNvSpPr>
          <p:nvPr/>
        </p:nvSpPr>
        <p:spPr bwMode="auto">
          <a:xfrm>
            <a:off x="179388" y="549275"/>
            <a:ext cx="5905500" cy="2462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l"/>
            <a:r>
              <a:rPr lang="tr-TR" sz="2200" b="1">
                <a:solidFill>
                  <a:srgbClr val="FF0000"/>
                </a:solidFill>
              </a:rPr>
              <a:t>Örnek: </a:t>
            </a:r>
            <a:r>
              <a:rPr lang="tr-TR" sz="2200">
                <a:solidFill>
                  <a:srgbClr val="0000FF"/>
                </a:solidFill>
              </a:rPr>
              <a:t>Girilen iki sayının toplamını bulan algoritma ve akış şemasının oluşturulması.</a:t>
            </a:r>
          </a:p>
          <a:p>
            <a:pPr algn="l"/>
            <a:r>
              <a:rPr lang="tr-TR" sz="2200">
                <a:solidFill>
                  <a:srgbClr val="0000FF"/>
                </a:solidFill>
              </a:rPr>
              <a:t>A1. 	Başla,</a:t>
            </a:r>
          </a:p>
          <a:p>
            <a:pPr algn="l"/>
            <a:r>
              <a:rPr lang="tr-TR" sz="2200">
                <a:solidFill>
                  <a:srgbClr val="0000FF"/>
                </a:solidFill>
              </a:rPr>
              <a:t>A2. 	A ve B sayılarını gir/oku,</a:t>
            </a:r>
          </a:p>
          <a:p>
            <a:pPr algn="l"/>
            <a:r>
              <a:rPr lang="tr-TR" sz="2200">
                <a:solidFill>
                  <a:srgbClr val="0000FF"/>
                </a:solidFill>
              </a:rPr>
              <a:t>A3. 	TOPLAM=A+B,</a:t>
            </a:r>
          </a:p>
          <a:p>
            <a:pPr algn="l"/>
            <a:r>
              <a:rPr lang="tr-TR" sz="2200">
                <a:solidFill>
                  <a:srgbClr val="0000FF"/>
                </a:solidFill>
              </a:rPr>
              <a:t>A4. 	TOPLAM’ı yaz,</a:t>
            </a:r>
          </a:p>
          <a:p>
            <a:pPr algn="l"/>
            <a:r>
              <a:rPr lang="tr-TR" sz="2200">
                <a:solidFill>
                  <a:srgbClr val="0000FF"/>
                </a:solidFill>
              </a:rPr>
              <a:t>A5. 	Dur.</a:t>
            </a:r>
          </a:p>
        </p:txBody>
      </p:sp>
      <p:sp>
        <p:nvSpPr>
          <p:cNvPr id="36868"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tr-TR"/>
          </a:p>
        </p:txBody>
      </p:sp>
      <p:graphicFrame>
        <p:nvGraphicFramePr>
          <p:cNvPr id="36869" name="Nesne 2"/>
          <p:cNvGraphicFramePr>
            <a:graphicFrameLocks noChangeAspect="1"/>
          </p:cNvGraphicFramePr>
          <p:nvPr/>
        </p:nvGraphicFramePr>
        <p:xfrm>
          <a:off x="6116638" y="692150"/>
          <a:ext cx="2019300" cy="5305425"/>
        </p:xfrm>
        <a:graphic>
          <a:graphicData uri="http://schemas.openxmlformats.org/presentationml/2006/ole">
            <mc:AlternateContent xmlns:mc="http://schemas.openxmlformats.org/markup-compatibility/2006">
              <mc:Choice xmlns:v="urn:schemas-microsoft-com:vml" Requires="v">
                <p:oleObj spid="_x0000_s6149" name="Visio" r:id="rId4" imgW="2022469" imgH="5301527" progId="Visio.Drawing.11">
                  <p:embed/>
                </p:oleObj>
              </mc:Choice>
              <mc:Fallback>
                <p:oleObj name="Visio" r:id="rId4" imgW="2022469" imgH="5301527" progId="Visio.Drawing.11">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16638" y="692150"/>
                        <a:ext cx="2019300" cy="530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71572329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ext Box 4"/>
          <p:cNvSpPr txBox="1">
            <a:spLocks noChangeArrowheads="1"/>
          </p:cNvSpPr>
          <p:nvPr/>
        </p:nvSpPr>
        <p:spPr bwMode="auto">
          <a:xfrm>
            <a:off x="106363" y="260350"/>
            <a:ext cx="5329237" cy="3816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algn="ctr" eaLnBrk="0" fontAlgn="base" hangingPunct="0">
              <a:spcBef>
                <a:spcPct val="0"/>
              </a:spcBef>
              <a:spcAft>
                <a:spcPct val="0"/>
              </a:spcAft>
              <a:defRPr>
                <a:solidFill>
                  <a:schemeClr val="tx1"/>
                </a:solidFill>
                <a:latin typeface="Arial" pitchFamily="34" charset="0"/>
              </a:defRPr>
            </a:lvl6pPr>
            <a:lvl7pPr marL="2971800" indent="-228600" algn="ctr" eaLnBrk="0" fontAlgn="base" hangingPunct="0">
              <a:spcBef>
                <a:spcPct val="0"/>
              </a:spcBef>
              <a:spcAft>
                <a:spcPct val="0"/>
              </a:spcAft>
              <a:defRPr>
                <a:solidFill>
                  <a:schemeClr val="tx1"/>
                </a:solidFill>
                <a:latin typeface="Arial" pitchFamily="34" charset="0"/>
              </a:defRPr>
            </a:lvl7pPr>
            <a:lvl8pPr marL="3429000" indent="-228600" algn="ctr" eaLnBrk="0" fontAlgn="base" hangingPunct="0">
              <a:spcBef>
                <a:spcPct val="0"/>
              </a:spcBef>
              <a:spcAft>
                <a:spcPct val="0"/>
              </a:spcAft>
              <a:defRPr>
                <a:solidFill>
                  <a:schemeClr val="tx1"/>
                </a:solidFill>
                <a:latin typeface="Arial" pitchFamily="34" charset="0"/>
              </a:defRPr>
            </a:lvl8pPr>
            <a:lvl9pPr marL="3886200" indent="-228600" algn="ctr" eaLnBrk="0" fontAlgn="base" hangingPunct="0">
              <a:spcBef>
                <a:spcPct val="0"/>
              </a:spcBef>
              <a:spcAft>
                <a:spcPct val="0"/>
              </a:spcAft>
              <a:defRPr>
                <a:solidFill>
                  <a:schemeClr val="tx1"/>
                </a:solidFill>
                <a:latin typeface="Arial" pitchFamily="34" charset="0"/>
              </a:defRPr>
            </a:lvl9pPr>
          </a:lstStyle>
          <a:p>
            <a:pPr algn="l" eaLnBrk="1" hangingPunct="1"/>
            <a:r>
              <a:rPr lang="tr-TR" sz="2200" b="1">
                <a:solidFill>
                  <a:srgbClr val="0000FF"/>
                </a:solidFill>
              </a:rPr>
              <a:t>Örnek: </a:t>
            </a:r>
            <a:r>
              <a:rPr lang="tr-TR" sz="2200">
                <a:solidFill>
                  <a:srgbClr val="0000FF"/>
                </a:solidFill>
              </a:rPr>
              <a:t>1 den 100’e kadar olan tamsayıların toplamını bulan algoritma ve akış şemasının oluşturulması.</a:t>
            </a:r>
          </a:p>
          <a:p>
            <a:pPr algn="l" eaLnBrk="1" hangingPunct="1"/>
            <a:endParaRPr lang="tr-TR" sz="2200">
              <a:solidFill>
                <a:srgbClr val="0000FF"/>
              </a:solidFill>
            </a:endParaRPr>
          </a:p>
          <a:p>
            <a:pPr algn="l" eaLnBrk="1" hangingPunct="1"/>
            <a:r>
              <a:rPr lang="tr-TR" sz="2200">
                <a:solidFill>
                  <a:srgbClr val="0000FF"/>
                </a:solidFill>
              </a:rPr>
              <a:t>Al. 	Başla,</a:t>
            </a:r>
          </a:p>
          <a:p>
            <a:pPr algn="l" eaLnBrk="1" hangingPunct="1"/>
            <a:r>
              <a:rPr lang="tr-TR" sz="2200">
                <a:solidFill>
                  <a:srgbClr val="0000FF"/>
                </a:solidFill>
              </a:rPr>
              <a:t>A2. 	i=1, TOPLAM=0,</a:t>
            </a:r>
          </a:p>
          <a:p>
            <a:pPr algn="l" eaLnBrk="1" hangingPunct="1"/>
            <a:r>
              <a:rPr lang="tr-TR" sz="2200">
                <a:solidFill>
                  <a:srgbClr val="0000FF"/>
                </a:solidFill>
              </a:rPr>
              <a:t>A3. 	TOPLAM=TOPLAM+i,</a:t>
            </a:r>
          </a:p>
          <a:p>
            <a:pPr algn="l" eaLnBrk="1" hangingPunct="1"/>
            <a:r>
              <a:rPr lang="tr-TR" sz="2200">
                <a:solidFill>
                  <a:srgbClr val="0000FF"/>
                </a:solidFill>
              </a:rPr>
              <a:t>A4. 	Eğer i= 100 ise A6. adıma git,</a:t>
            </a:r>
          </a:p>
          <a:p>
            <a:pPr algn="l" eaLnBrk="1" hangingPunct="1"/>
            <a:r>
              <a:rPr lang="tr-TR" sz="2200">
                <a:solidFill>
                  <a:srgbClr val="0000FF"/>
                </a:solidFill>
              </a:rPr>
              <a:t>A5. 	i=i+1 al ve A3. adıma geri dön,</a:t>
            </a:r>
          </a:p>
          <a:p>
            <a:pPr algn="l" eaLnBrk="1" hangingPunct="1"/>
            <a:r>
              <a:rPr lang="tr-TR" sz="2200">
                <a:solidFill>
                  <a:srgbClr val="0000FF"/>
                </a:solidFill>
              </a:rPr>
              <a:t>A6. 	TOPLAM değerini yaz,</a:t>
            </a:r>
          </a:p>
          <a:p>
            <a:pPr algn="l" eaLnBrk="1" hangingPunct="1"/>
            <a:r>
              <a:rPr lang="tr-TR" sz="2200">
                <a:solidFill>
                  <a:srgbClr val="0000FF"/>
                </a:solidFill>
              </a:rPr>
              <a:t>A7. 	Dur.</a:t>
            </a:r>
          </a:p>
        </p:txBody>
      </p:sp>
      <p:sp>
        <p:nvSpPr>
          <p:cNvPr id="37891"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tr-TR"/>
          </a:p>
        </p:txBody>
      </p:sp>
      <p:graphicFrame>
        <p:nvGraphicFramePr>
          <p:cNvPr id="37892" name="Nesne 3"/>
          <p:cNvGraphicFramePr>
            <a:graphicFrameLocks noChangeAspect="1"/>
          </p:cNvGraphicFramePr>
          <p:nvPr/>
        </p:nvGraphicFramePr>
        <p:xfrm>
          <a:off x="5035550" y="476250"/>
          <a:ext cx="4000500" cy="5543550"/>
        </p:xfrm>
        <a:graphic>
          <a:graphicData uri="http://schemas.openxmlformats.org/presentationml/2006/ole">
            <mc:AlternateContent xmlns:mc="http://schemas.openxmlformats.org/markup-compatibility/2006">
              <mc:Choice xmlns:v="urn:schemas-microsoft-com:vml" Requires="v">
                <p:oleObj spid="_x0000_s7173" name="Visio" r:id="rId4" imgW="4003738" imgH="5540152" progId="Visio.Drawing.11">
                  <p:embed/>
                </p:oleObj>
              </mc:Choice>
              <mc:Fallback>
                <p:oleObj name="Visio" r:id="rId4" imgW="4003738" imgH="5540152" progId="Visio.Drawing.11">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35550" y="476250"/>
                        <a:ext cx="4000500" cy="554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57019612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tr-TR"/>
          </a:p>
        </p:txBody>
      </p:sp>
      <p:sp>
        <p:nvSpPr>
          <p:cNvPr id="38915"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tr-TR"/>
          </a:p>
        </p:txBody>
      </p:sp>
      <p:graphicFrame>
        <p:nvGraphicFramePr>
          <p:cNvPr id="38916" name="Nesne 2"/>
          <p:cNvGraphicFramePr>
            <a:graphicFrameLocks noChangeAspect="1"/>
          </p:cNvGraphicFramePr>
          <p:nvPr/>
        </p:nvGraphicFramePr>
        <p:xfrm>
          <a:off x="5508625" y="476250"/>
          <a:ext cx="3467100" cy="5638800"/>
        </p:xfrm>
        <a:graphic>
          <a:graphicData uri="http://schemas.openxmlformats.org/presentationml/2006/ole">
            <mc:AlternateContent xmlns:mc="http://schemas.openxmlformats.org/markup-compatibility/2006">
              <mc:Choice xmlns:v="urn:schemas-microsoft-com:vml" Requires="v">
                <p:oleObj spid="_x0000_s8197" name="Visio" r:id="rId4" imgW="3471058" imgH="5639083" progId="Visio.Drawing.11">
                  <p:embed/>
                </p:oleObj>
              </mc:Choice>
              <mc:Fallback>
                <p:oleObj name="Visio" r:id="rId4" imgW="3471058" imgH="5639083" progId="Visio.Drawing.11">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508625" y="476250"/>
                        <a:ext cx="3467100" cy="563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8917" name="Text Box 2"/>
          <p:cNvSpPr txBox="1">
            <a:spLocks noChangeArrowheads="1"/>
          </p:cNvSpPr>
          <p:nvPr/>
        </p:nvSpPr>
        <p:spPr bwMode="auto">
          <a:xfrm>
            <a:off x="107950" y="2276475"/>
            <a:ext cx="5327650" cy="2462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algn="ctr" eaLnBrk="0" fontAlgn="base" hangingPunct="0">
              <a:spcBef>
                <a:spcPct val="0"/>
              </a:spcBef>
              <a:spcAft>
                <a:spcPct val="0"/>
              </a:spcAft>
              <a:defRPr>
                <a:solidFill>
                  <a:schemeClr val="tx1"/>
                </a:solidFill>
                <a:latin typeface="Arial" pitchFamily="34" charset="0"/>
              </a:defRPr>
            </a:lvl6pPr>
            <a:lvl7pPr marL="2971800" indent="-228600" algn="ctr" eaLnBrk="0" fontAlgn="base" hangingPunct="0">
              <a:spcBef>
                <a:spcPct val="0"/>
              </a:spcBef>
              <a:spcAft>
                <a:spcPct val="0"/>
              </a:spcAft>
              <a:defRPr>
                <a:solidFill>
                  <a:schemeClr val="tx1"/>
                </a:solidFill>
                <a:latin typeface="Arial" pitchFamily="34" charset="0"/>
              </a:defRPr>
            </a:lvl7pPr>
            <a:lvl8pPr marL="3429000" indent="-228600" algn="ctr" eaLnBrk="0" fontAlgn="base" hangingPunct="0">
              <a:spcBef>
                <a:spcPct val="0"/>
              </a:spcBef>
              <a:spcAft>
                <a:spcPct val="0"/>
              </a:spcAft>
              <a:defRPr>
                <a:solidFill>
                  <a:schemeClr val="tx1"/>
                </a:solidFill>
                <a:latin typeface="Arial" pitchFamily="34" charset="0"/>
              </a:defRPr>
            </a:lvl8pPr>
            <a:lvl9pPr marL="3886200" indent="-228600" algn="ctr" eaLnBrk="0" fontAlgn="base" hangingPunct="0">
              <a:spcBef>
                <a:spcPct val="0"/>
              </a:spcBef>
              <a:spcAft>
                <a:spcPct val="0"/>
              </a:spcAft>
              <a:defRPr>
                <a:solidFill>
                  <a:schemeClr val="tx1"/>
                </a:solidFill>
                <a:latin typeface="Arial" pitchFamily="34" charset="0"/>
              </a:defRPr>
            </a:lvl9pPr>
          </a:lstStyle>
          <a:p>
            <a:pPr algn="l" eaLnBrk="1" hangingPunct="1"/>
            <a:r>
              <a:rPr lang="tr-TR" sz="2200">
                <a:solidFill>
                  <a:srgbClr val="0000FF"/>
                </a:solidFill>
              </a:rPr>
              <a:t>A1. 	Başla,</a:t>
            </a:r>
          </a:p>
          <a:p>
            <a:pPr algn="l" eaLnBrk="1" hangingPunct="1"/>
            <a:r>
              <a:rPr lang="tr-TR" sz="2200">
                <a:solidFill>
                  <a:srgbClr val="0000FF"/>
                </a:solidFill>
              </a:rPr>
              <a:t>A2. 	A, B ve C sayılarını gir, </a:t>
            </a:r>
          </a:p>
          <a:p>
            <a:pPr algn="l" eaLnBrk="1" hangingPunct="1"/>
            <a:r>
              <a:rPr lang="tr-TR" sz="2200">
                <a:solidFill>
                  <a:srgbClr val="0000FF"/>
                </a:solidFill>
              </a:rPr>
              <a:t>A3. 	BUYUK=A,</a:t>
            </a:r>
          </a:p>
          <a:p>
            <a:pPr algn="l" eaLnBrk="1" hangingPunct="1"/>
            <a:r>
              <a:rPr lang="tr-TR" sz="2200">
                <a:solidFill>
                  <a:srgbClr val="0000FF"/>
                </a:solidFill>
              </a:rPr>
              <a:t>A4. 	Eğer BUYUK&lt;B ise BUYUK=B,</a:t>
            </a:r>
          </a:p>
          <a:p>
            <a:pPr algn="l" eaLnBrk="1" hangingPunct="1"/>
            <a:r>
              <a:rPr lang="tr-TR" sz="2200">
                <a:solidFill>
                  <a:srgbClr val="0000FF"/>
                </a:solidFill>
              </a:rPr>
              <a:t>A5. 	Eğer BUYUK&lt;C ise BUYUK=C,</a:t>
            </a:r>
          </a:p>
          <a:p>
            <a:pPr algn="l" eaLnBrk="1" hangingPunct="1"/>
            <a:r>
              <a:rPr lang="tr-TR" sz="2200">
                <a:solidFill>
                  <a:srgbClr val="0000FF"/>
                </a:solidFill>
              </a:rPr>
              <a:t>A6. 	BUYUK değerini yaz,</a:t>
            </a:r>
          </a:p>
          <a:p>
            <a:pPr algn="l" eaLnBrk="1" hangingPunct="1"/>
            <a:r>
              <a:rPr lang="tr-TR" sz="2200">
                <a:solidFill>
                  <a:srgbClr val="0000FF"/>
                </a:solidFill>
              </a:rPr>
              <a:t>A7. 	Dur. </a:t>
            </a:r>
          </a:p>
        </p:txBody>
      </p:sp>
      <p:sp>
        <p:nvSpPr>
          <p:cNvPr id="38918" name="Dikdörtgen 3"/>
          <p:cNvSpPr>
            <a:spLocks noChangeArrowheads="1"/>
          </p:cNvSpPr>
          <p:nvPr/>
        </p:nvSpPr>
        <p:spPr bwMode="auto">
          <a:xfrm>
            <a:off x="107950" y="260350"/>
            <a:ext cx="6767513"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l"/>
            <a:r>
              <a:rPr lang="tr-TR" sz="2200" b="1">
                <a:solidFill>
                  <a:srgbClr val="0000FF"/>
                </a:solidFill>
              </a:rPr>
              <a:t>Örnek :</a:t>
            </a:r>
            <a:r>
              <a:rPr lang="tr-TR" sz="2200">
                <a:solidFill>
                  <a:srgbClr val="0000FF"/>
                </a:solidFill>
              </a:rPr>
              <a:t> Girilen 3 tamsayıdan en büyüğünü bulan algoritma ve akış şemasının oluşturulması.</a:t>
            </a:r>
          </a:p>
        </p:txBody>
      </p:sp>
    </p:spTree>
    <p:extLst>
      <p:ext uri="{BB962C8B-B14F-4D97-AF65-F5344CB8AC3E}">
        <p14:creationId xmlns:p14="http://schemas.microsoft.com/office/powerpoint/2010/main" val="348596313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ext Box 4"/>
          <p:cNvSpPr txBox="1">
            <a:spLocks noChangeArrowheads="1"/>
          </p:cNvSpPr>
          <p:nvPr/>
        </p:nvSpPr>
        <p:spPr bwMode="auto">
          <a:xfrm>
            <a:off x="107950" y="620713"/>
            <a:ext cx="8928100"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algn="ctr" eaLnBrk="0" fontAlgn="base" hangingPunct="0">
              <a:spcBef>
                <a:spcPct val="0"/>
              </a:spcBef>
              <a:spcAft>
                <a:spcPct val="0"/>
              </a:spcAft>
              <a:defRPr>
                <a:solidFill>
                  <a:schemeClr val="tx1"/>
                </a:solidFill>
                <a:latin typeface="Arial" pitchFamily="34" charset="0"/>
              </a:defRPr>
            </a:lvl6pPr>
            <a:lvl7pPr marL="2971800" indent="-228600" algn="ctr" eaLnBrk="0" fontAlgn="base" hangingPunct="0">
              <a:spcBef>
                <a:spcPct val="0"/>
              </a:spcBef>
              <a:spcAft>
                <a:spcPct val="0"/>
              </a:spcAft>
              <a:defRPr>
                <a:solidFill>
                  <a:schemeClr val="tx1"/>
                </a:solidFill>
                <a:latin typeface="Arial" pitchFamily="34" charset="0"/>
              </a:defRPr>
            </a:lvl7pPr>
            <a:lvl8pPr marL="3429000" indent="-228600" algn="ctr" eaLnBrk="0" fontAlgn="base" hangingPunct="0">
              <a:spcBef>
                <a:spcPct val="0"/>
              </a:spcBef>
              <a:spcAft>
                <a:spcPct val="0"/>
              </a:spcAft>
              <a:defRPr>
                <a:solidFill>
                  <a:schemeClr val="tx1"/>
                </a:solidFill>
                <a:latin typeface="Arial" pitchFamily="34" charset="0"/>
              </a:defRPr>
            </a:lvl8pPr>
            <a:lvl9pPr marL="3886200" indent="-228600" algn="ctr" eaLnBrk="0" fontAlgn="base" hangingPunct="0">
              <a:spcBef>
                <a:spcPct val="0"/>
              </a:spcBef>
              <a:spcAft>
                <a:spcPct val="0"/>
              </a:spcAft>
              <a:defRPr>
                <a:solidFill>
                  <a:schemeClr val="tx1"/>
                </a:solidFill>
                <a:latin typeface="Arial" pitchFamily="34" charset="0"/>
              </a:defRPr>
            </a:lvl9pPr>
          </a:lstStyle>
          <a:p>
            <a:pPr algn="l" eaLnBrk="1" hangingPunct="1">
              <a:spcBef>
                <a:spcPct val="50000"/>
              </a:spcBef>
            </a:pPr>
            <a:r>
              <a:rPr lang="tr-TR" sz="2400" b="1">
                <a:solidFill>
                  <a:srgbClr val="0000FF"/>
                </a:solidFill>
              </a:rPr>
              <a:t>ÖDEV:</a:t>
            </a:r>
            <a:r>
              <a:rPr lang="tr-TR" sz="2400">
                <a:solidFill>
                  <a:srgbClr val="0000FF"/>
                </a:solidFill>
              </a:rPr>
              <a:t> </a:t>
            </a:r>
          </a:p>
          <a:p>
            <a:pPr algn="l" eaLnBrk="1" hangingPunct="1">
              <a:spcBef>
                <a:spcPct val="50000"/>
              </a:spcBef>
              <a:buFontTx/>
              <a:buAutoNum type="arabicParenR"/>
            </a:pPr>
            <a:r>
              <a:rPr lang="tr-TR" sz="2400">
                <a:solidFill>
                  <a:srgbClr val="0000FF"/>
                </a:solidFill>
              </a:rPr>
              <a:t>ax+b=0 şeklinde verilen 1.derece denklemin çözümünü veren programa ait algoritma ve akis diyagramını hazırlayınız.</a:t>
            </a:r>
          </a:p>
          <a:p>
            <a:pPr algn="l" eaLnBrk="1" hangingPunct="1">
              <a:spcBef>
                <a:spcPct val="50000"/>
              </a:spcBef>
              <a:buFontTx/>
              <a:buAutoNum type="arabicParenR"/>
            </a:pPr>
            <a:r>
              <a:rPr lang="tr-TR" sz="2400">
                <a:solidFill>
                  <a:srgbClr val="0000FF"/>
                </a:solidFill>
              </a:rPr>
              <a:t>ax²+bx+c=0 şeklinde verilen 2. derece denklemin köklerini bulan programın algoritma ve akış diyagramını hazırlayınız. </a:t>
            </a:r>
          </a:p>
          <a:p>
            <a:pPr algn="l" eaLnBrk="1" hangingPunct="1">
              <a:spcBef>
                <a:spcPct val="50000"/>
              </a:spcBef>
              <a:buFontTx/>
              <a:buAutoNum type="arabicParenR"/>
            </a:pPr>
            <a:r>
              <a:rPr lang="tr-TR" sz="2400">
                <a:solidFill>
                  <a:srgbClr val="0000FF"/>
                </a:solidFill>
              </a:rPr>
              <a:t>10 tane N sayısının faktöriyelini hesaplayan programın algoritma ve akış diyagramını hazırlayınız.</a:t>
            </a:r>
          </a:p>
          <a:p>
            <a:pPr algn="l" eaLnBrk="1" hangingPunct="1">
              <a:spcBef>
                <a:spcPct val="50000"/>
              </a:spcBef>
              <a:buFontTx/>
              <a:buAutoNum type="arabicParenR"/>
            </a:pPr>
            <a:r>
              <a:rPr lang="tr-TR" sz="2400">
                <a:solidFill>
                  <a:srgbClr val="0000FF"/>
                </a:solidFill>
              </a:rPr>
              <a:t>Elimizde bulunan A,B, ve C gibi 3 adet sayıdan en büyüğünü ve en küçüğünü bulan programın algoritma ve akış diyagramını hazırlayınız.</a:t>
            </a:r>
            <a:r>
              <a:rPr lang="tr-TR">
                <a:solidFill>
                  <a:srgbClr val="0000FF"/>
                </a:solidFill>
              </a:rPr>
              <a:t> </a:t>
            </a:r>
          </a:p>
        </p:txBody>
      </p:sp>
    </p:spTree>
    <p:extLst>
      <p:ext uri="{BB962C8B-B14F-4D97-AF65-F5344CB8AC3E}">
        <p14:creationId xmlns:p14="http://schemas.microsoft.com/office/powerpoint/2010/main" val="297846202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tr-TR"/>
          </a:p>
        </p:txBody>
      </p:sp>
      <p:graphicFrame>
        <p:nvGraphicFramePr>
          <p:cNvPr id="40963" name="Nesne 5"/>
          <p:cNvGraphicFramePr>
            <a:graphicFrameLocks noChangeAspect="1"/>
          </p:cNvGraphicFramePr>
          <p:nvPr/>
        </p:nvGraphicFramePr>
        <p:xfrm>
          <a:off x="5292725" y="1484313"/>
          <a:ext cx="3562350" cy="5086350"/>
        </p:xfrm>
        <a:graphic>
          <a:graphicData uri="http://schemas.openxmlformats.org/presentationml/2006/ole">
            <mc:AlternateContent xmlns:mc="http://schemas.openxmlformats.org/markup-compatibility/2006">
              <mc:Choice xmlns:v="urn:schemas-microsoft-com:vml" Requires="v">
                <p:oleObj spid="_x0000_s9221" name="Visio" r:id="rId4" imgW="3560647" imgH="5088204" progId="Visio.Drawing.11">
                  <p:embed/>
                </p:oleObj>
              </mc:Choice>
              <mc:Fallback>
                <p:oleObj name="Visio" r:id="rId4" imgW="3560647" imgH="5088204" progId="Visio.Drawing.11">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92725" y="1484313"/>
                        <a:ext cx="3562350" cy="5086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64" name="Text Box 2"/>
          <p:cNvSpPr txBox="1">
            <a:spLocks noChangeArrowheads="1"/>
          </p:cNvSpPr>
          <p:nvPr/>
        </p:nvSpPr>
        <p:spPr bwMode="auto">
          <a:xfrm>
            <a:off x="107950" y="404813"/>
            <a:ext cx="8856663" cy="3478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algn="ctr" eaLnBrk="0" fontAlgn="base" hangingPunct="0">
              <a:spcBef>
                <a:spcPct val="0"/>
              </a:spcBef>
              <a:spcAft>
                <a:spcPct val="0"/>
              </a:spcAft>
              <a:defRPr>
                <a:solidFill>
                  <a:schemeClr val="tx1"/>
                </a:solidFill>
                <a:latin typeface="Arial" pitchFamily="34" charset="0"/>
              </a:defRPr>
            </a:lvl6pPr>
            <a:lvl7pPr marL="2971800" indent="-228600" algn="ctr" eaLnBrk="0" fontAlgn="base" hangingPunct="0">
              <a:spcBef>
                <a:spcPct val="0"/>
              </a:spcBef>
              <a:spcAft>
                <a:spcPct val="0"/>
              </a:spcAft>
              <a:defRPr>
                <a:solidFill>
                  <a:schemeClr val="tx1"/>
                </a:solidFill>
                <a:latin typeface="Arial" pitchFamily="34" charset="0"/>
              </a:defRPr>
            </a:lvl7pPr>
            <a:lvl8pPr marL="3429000" indent="-228600" algn="ctr" eaLnBrk="0" fontAlgn="base" hangingPunct="0">
              <a:spcBef>
                <a:spcPct val="0"/>
              </a:spcBef>
              <a:spcAft>
                <a:spcPct val="0"/>
              </a:spcAft>
              <a:defRPr>
                <a:solidFill>
                  <a:schemeClr val="tx1"/>
                </a:solidFill>
                <a:latin typeface="Arial" pitchFamily="34" charset="0"/>
              </a:defRPr>
            </a:lvl8pPr>
            <a:lvl9pPr marL="3886200" indent="-228600" algn="ctr" eaLnBrk="0" fontAlgn="base" hangingPunct="0">
              <a:spcBef>
                <a:spcPct val="0"/>
              </a:spcBef>
              <a:spcAft>
                <a:spcPct val="0"/>
              </a:spcAft>
              <a:defRPr>
                <a:solidFill>
                  <a:schemeClr val="tx1"/>
                </a:solidFill>
                <a:latin typeface="Arial" pitchFamily="34" charset="0"/>
              </a:defRPr>
            </a:lvl9pPr>
          </a:lstStyle>
          <a:p>
            <a:pPr algn="l" eaLnBrk="1" hangingPunct="1"/>
            <a:r>
              <a:rPr lang="tr-TR" sz="2200" b="1">
                <a:solidFill>
                  <a:srgbClr val="0000FF"/>
                </a:solidFill>
              </a:rPr>
              <a:t>Örnek:</a:t>
            </a:r>
            <a:r>
              <a:rPr lang="tr-TR" sz="2200">
                <a:solidFill>
                  <a:srgbClr val="0000FF"/>
                </a:solidFill>
              </a:rPr>
              <a:t> Girilen bir tamsayının tek yada çift olduğunu belirleyen algoritma ve akış şemasının oluşturulması.</a:t>
            </a:r>
          </a:p>
          <a:p>
            <a:pPr algn="l" eaLnBrk="1" hangingPunct="1"/>
            <a:endParaRPr lang="tr-TR" sz="2200">
              <a:solidFill>
                <a:srgbClr val="0000FF"/>
              </a:solidFill>
            </a:endParaRPr>
          </a:p>
          <a:p>
            <a:pPr algn="l" eaLnBrk="1" hangingPunct="1"/>
            <a:r>
              <a:rPr lang="tr-TR" sz="2200">
                <a:solidFill>
                  <a:srgbClr val="0000FF"/>
                </a:solidFill>
              </a:rPr>
              <a:t>A1. Başla, </a:t>
            </a:r>
          </a:p>
          <a:p>
            <a:pPr algn="l" eaLnBrk="1" hangingPunct="1"/>
            <a:r>
              <a:rPr lang="tr-TR" sz="2200">
                <a:solidFill>
                  <a:srgbClr val="0000FF"/>
                </a:solidFill>
              </a:rPr>
              <a:t>A2. A sayısını gir, </a:t>
            </a:r>
          </a:p>
          <a:p>
            <a:pPr algn="l" eaLnBrk="1" hangingPunct="1"/>
            <a:r>
              <a:rPr lang="tr-TR" sz="2200">
                <a:solidFill>
                  <a:srgbClr val="0000FF"/>
                </a:solidFill>
              </a:rPr>
              <a:t>A3. B=TAM(A/2)*2,</a:t>
            </a:r>
          </a:p>
          <a:p>
            <a:pPr algn="l" eaLnBrk="1" hangingPunct="1"/>
            <a:r>
              <a:rPr lang="tr-TR" sz="2200">
                <a:solidFill>
                  <a:srgbClr val="0000FF"/>
                </a:solidFill>
              </a:rPr>
              <a:t>A4. Eğer A=B ise A6. adıma git,</a:t>
            </a:r>
          </a:p>
          <a:p>
            <a:pPr algn="l" eaLnBrk="1" hangingPunct="1"/>
            <a:r>
              <a:rPr lang="tr-TR" sz="2200">
                <a:solidFill>
                  <a:srgbClr val="0000FF"/>
                </a:solidFill>
              </a:rPr>
              <a:t>A5. ‘girilen sayı tek sayıdır” yaz ve A7. adıma git, </a:t>
            </a:r>
          </a:p>
          <a:p>
            <a:pPr algn="l" eaLnBrk="1" hangingPunct="1"/>
            <a:r>
              <a:rPr lang="tr-TR" sz="2200">
                <a:solidFill>
                  <a:srgbClr val="0000FF"/>
                </a:solidFill>
              </a:rPr>
              <a:t>A6. ‘girilen sayı çift sayıdır” yaz, </a:t>
            </a:r>
          </a:p>
          <a:p>
            <a:pPr algn="l" eaLnBrk="1" hangingPunct="1"/>
            <a:r>
              <a:rPr lang="tr-TR" sz="2200">
                <a:solidFill>
                  <a:srgbClr val="0000FF"/>
                </a:solidFill>
              </a:rPr>
              <a:t>A7. Dur.</a:t>
            </a:r>
          </a:p>
        </p:txBody>
      </p:sp>
    </p:spTree>
    <p:extLst>
      <p:ext uri="{BB962C8B-B14F-4D97-AF65-F5344CB8AC3E}">
        <p14:creationId xmlns:p14="http://schemas.microsoft.com/office/powerpoint/2010/main" val="2333771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2"/>
          <p:cNvSpPr txBox="1">
            <a:spLocks noChangeArrowheads="1"/>
          </p:cNvSpPr>
          <p:nvPr/>
        </p:nvSpPr>
        <p:spPr bwMode="auto">
          <a:xfrm>
            <a:off x="107950" y="908050"/>
            <a:ext cx="8928100" cy="526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eaLnBrk="0" hangingPunct="0">
              <a:defRPr>
                <a:solidFill>
                  <a:schemeClr val="tx1"/>
                </a:solidFill>
                <a:latin typeface="Arial" pitchFamily="34" charset="0"/>
              </a:defRPr>
            </a:lvl5pPr>
            <a:lvl6pPr algn="ctr" eaLnBrk="0" fontAlgn="base" hangingPunct="0">
              <a:spcBef>
                <a:spcPct val="0"/>
              </a:spcBef>
              <a:spcAft>
                <a:spcPct val="0"/>
              </a:spcAft>
              <a:defRPr>
                <a:solidFill>
                  <a:schemeClr val="tx1"/>
                </a:solidFill>
                <a:latin typeface="Arial" pitchFamily="34" charset="0"/>
              </a:defRPr>
            </a:lvl6pPr>
            <a:lvl7pPr algn="ctr" eaLnBrk="0" fontAlgn="base" hangingPunct="0">
              <a:spcBef>
                <a:spcPct val="0"/>
              </a:spcBef>
              <a:spcAft>
                <a:spcPct val="0"/>
              </a:spcAft>
              <a:defRPr>
                <a:solidFill>
                  <a:schemeClr val="tx1"/>
                </a:solidFill>
                <a:latin typeface="Arial" pitchFamily="34" charset="0"/>
              </a:defRPr>
            </a:lvl7pPr>
            <a:lvl8pPr algn="ctr" eaLnBrk="0" fontAlgn="base" hangingPunct="0">
              <a:spcBef>
                <a:spcPct val="0"/>
              </a:spcBef>
              <a:spcAft>
                <a:spcPct val="0"/>
              </a:spcAft>
              <a:defRPr>
                <a:solidFill>
                  <a:schemeClr val="tx1"/>
                </a:solidFill>
                <a:latin typeface="Arial" pitchFamily="34" charset="0"/>
              </a:defRPr>
            </a:lvl8pPr>
            <a:lvl9pPr algn="ctr" eaLnBrk="0" fontAlgn="base" hangingPunct="0">
              <a:spcBef>
                <a:spcPct val="0"/>
              </a:spcBef>
              <a:spcAft>
                <a:spcPct val="0"/>
              </a:spcAft>
              <a:defRPr>
                <a:solidFill>
                  <a:schemeClr val="tx1"/>
                </a:solidFill>
                <a:latin typeface="Arial" pitchFamily="34" charset="0"/>
              </a:defRPr>
            </a:lvl9pPr>
          </a:lstStyle>
          <a:p>
            <a:pPr lvl="4" algn="l" eaLnBrk="1" hangingPunct="1"/>
            <a:r>
              <a:rPr lang="tr-TR" sz="2400">
                <a:solidFill>
                  <a:srgbClr val="0000FF"/>
                </a:solidFill>
              </a:rPr>
              <a:t>* Problemin tanımı</a:t>
            </a:r>
          </a:p>
          <a:p>
            <a:pPr lvl="4" algn="l" eaLnBrk="1" hangingPunct="1"/>
            <a:r>
              <a:rPr lang="tr-TR" sz="2400">
                <a:solidFill>
                  <a:srgbClr val="0000FF"/>
                </a:solidFill>
              </a:rPr>
              <a:t>* Çözüm yönteminin belirlenmesi</a:t>
            </a:r>
          </a:p>
          <a:p>
            <a:pPr lvl="4" algn="l" eaLnBrk="1" hangingPunct="1"/>
            <a:r>
              <a:rPr lang="tr-TR" sz="2400">
                <a:solidFill>
                  <a:srgbClr val="0000FF"/>
                </a:solidFill>
              </a:rPr>
              <a:t>* Programın kodlanması</a:t>
            </a:r>
          </a:p>
          <a:p>
            <a:pPr lvl="4" algn="l" eaLnBrk="1" hangingPunct="1"/>
            <a:r>
              <a:rPr lang="tr-TR" sz="2400">
                <a:solidFill>
                  <a:srgbClr val="0000FF"/>
                </a:solidFill>
              </a:rPr>
              <a:t>* Programın çalışır duruma getirilmesi</a:t>
            </a:r>
          </a:p>
          <a:p>
            <a:pPr lvl="4" algn="l" eaLnBrk="1" hangingPunct="1"/>
            <a:r>
              <a:rPr lang="tr-TR" sz="2400">
                <a:solidFill>
                  <a:srgbClr val="0000FF"/>
                </a:solidFill>
              </a:rPr>
              <a:t>* Belgeleme ve güncelleştirme</a:t>
            </a:r>
          </a:p>
          <a:p>
            <a:pPr algn="l" eaLnBrk="1" hangingPunct="1"/>
            <a:endParaRPr lang="tr-TR" sz="2400">
              <a:solidFill>
                <a:srgbClr val="0000FF"/>
              </a:solidFill>
            </a:endParaRPr>
          </a:p>
          <a:p>
            <a:pPr algn="just" eaLnBrk="1" hangingPunct="1"/>
            <a:r>
              <a:rPr lang="tr-TR" sz="2400" b="1">
                <a:solidFill>
                  <a:srgbClr val="FF0000"/>
                </a:solidFill>
              </a:rPr>
              <a:t>Problemin Tanımı:</a:t>
            </a:r>
            <a:r>
              <a:rPr lang="tr-TR" sz="2400">
                <a:solidFill>
                  <a:srgbClr val="FF0000"/>
                </a:solidFill>
              </a:rPr>
              <a:t> </a:t>
            </a:r>
            <a:r>
              <a:rPr lang="tr-TR" sz="2400">
                <a:solidFill>
                  <a:srgbClr val="0000FF"/>
                </a:solidFill>
              </a:rPr>
              <a:t>Problemin normal yazı diliyle tanımlanması işlemlerini kapsamaktadır. Problem çözümüne ilişkin iyi bir program yapabilmek için, problemin iyi bir şekilde tanımlanması gerekir.</a:t>
            </a:r>
          </a:p>
          <a:p>
            <a:pPr algn="just" eaLnBrk="1" hangingPunct="1"/>
            <a:endParaRPr lang="tr-TR" sz="2400" b="1">
              <a:solidFill>
                <a:srgbClr val="0000FF"/>
              </a:solidFill>
            </a:endParaRPr>
          </a:p>
          <a:p>
            <a:pPr algn="just" eaLnBrk="1" hangingPunct="1"/>
            <a:r>
              <a:rPr lang="tr-TR" sz="2400" b="1">
                <a:solidFill>
                  <a:srgbClr val="FF0000"/>
                </a:solidFill>
              </a:rPr>
              <a:t>Çözüm Yönteminin Belirlenmesi: </a:t>
            </a:r>
            <a:r>
              <a:rPr lang="tr-TR" sz="2400">
                <a:solidFill>
                  <a:srgbClr val="0000FF"/>
                </a:solidFill>
              </a:rPr>
              <a:t>Bu adımda çözümün genel yaklaşımı, temel giriş/çıkışlar belirlenir ve problem çözümü adım adım program akış diyagramlarıyla gösterilir.</a:t>
            </a:r>
          </a:p>
        </p:txBody>
      </p:sp>
    </p:spTree>
    <p:extLst>
      <p:ext uri="{BB962C8B-B14F-4D97-AF65-F5344CB8AC3E}">
        <p14:creationId xmlns:p14="http://schemas.microsoft.com/office/powerpoint/2010/main" val="267483601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tr-TR"/>
          </a:p>
        </p:txBody>
      </p:sp>
      <p:graphicFrame>
        <p:nvGraphicFramePr>
          <p:cNvPr id="41987" name="Nesne 4"/>
          <p:cNvGraphicFramePr>
            <a:graphicFrameLocks noChangeAspect="1"/>
          </p:cNvGraphicFramePr>
          <p:nvPr/>
        </p:nvGraphicFramePr>
        <p:xfrm>
          <a:off x="6804025" y="115888"/>
          <a:ext cx="2019300" cy="6638925"/>
        </p:xfrm>
        <a:graphic>
          <a:graphicData uri="http://schemas.openxmlformats.org/presentationml/2006/ole">
            <mc:AlternateContent xmlns:mc="http://schemas.openxmlformats.org/markup-compatibility/2006">
              <mc:Choice xmlns:v="urn:schemas-microsoft-com:vml" Requires="v">
                <p:oleObj spid="_x0000_s10245" name="Visio" r:id="rId4" imgW="2022512" imgH="6641371" progId="Visio.Drawing.11">
                  <p:embed/>
                </p:oleObj>
              </mc:Choice>
              <mc:Fallback>
                <p:oleObj name="Visio" r:id="rId4" imgW="2022512" imgH="6641371" progId="Visio.Drawing.11">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04025" y="115888"/>
                        <a:ext cx="2019300" cy="663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1988" name="Rectangle 2"/>
          <p:cNvSpPr>
            <a:spLocks noChangeArrowheads="1"/>
          </p:cNvSpPr>
          <p:nvPr/>
        </p:nvSpPr>
        <p:spPr bwMode="auto">
          <a:xfrm>
            <a:off x="107950" y="188913"/>
            <a:ext cx="6696075" cy="4154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l"/>
            <a:r>
              <a:rPr lang="tr-TR" sz="2200" b="1">
                <a:solidFill>
                  <a:srgbClr val="0000FF"/>
                </a:solidFill>
              </a:rPr>
              <a:t>Örnek :</a:t>
            </a:r>
            <a:r>
              <a:rPr lang="tr-TR" sz="2200">
                <a:solidFill>
                  <a:srgbClr val="0000FF"/>
                </a:solidFill>
              </a:rPr>
              <a:t> Üç basamaklı bir tamsayının birler, onlar ve yüzler basamağını bulan algoritma ve akış şemasının oluşturulması.</a:t>
            </a:r>
          </a:p>
          <a:p>
            <a:pPr algn="l"/>
            <a:endParaRPr lang="tr-TR" sz="2200">
              <a:solidFill>
                <a:srgbClr val="0000FF"/>
              </a:solidFill>
            </a:endParaRPr>
          </a:p>
          <a:p>
            <a:pPr algn="l"/>
            <a:r>
              <a:rPr lang="tr-TR" sz="2200">
                <a:solidFill>
                  <a:srgbClr val="0000FF"/>
                </a:solidFill>
              </a:rPr>
              <a:t>A1. Başla,</a:t>
            </a:r>
          </a:p>
          <a:p>
            <a:pPr algn="l"/>
            <a:r>
              <a:rPr lang="tr-TR" sz="2200">
                <a:solidFill>
                  <a:srgbClr val="0000FF"/>
                </a:solidFill>
              </a:rPr>
              <a:t>A2. A sayısını gir {Üç basamaklı bir sayı},</a:t>
            </a:r>
          </a:p>
          <a:p>
            <a:pPr algn="l"/>
            <a:r>
              <a:rPr lang="tr-TR" sz="2200">
                <a:solidFill>
                  <a:srgbClr val="0000FF"/>
                </a:solidFill>
              </a:rPr>
              <a:t>A3. YÜZLER=TAM(A/100)*100 ,</a:t>
            </a:r>
          </a:p>
          <a:p>
            <a:pPr algn="l"/>
            <a:r>
              <a:rPr lang="tr-TR" sz="2200">
                <a:solidFill>
                  <a:srgbClr val="0000FF"/>
                </a:solidFill>
              </a:rPr>
              <a:t>A4. B=A-YÜZLER , </a:t>
            </a:r>
          </a:p>
          <a:p>
            <a:pPr algn="l"/>
            <a:r>
              <a:rPr lang="tr-TR" sz="2200">
                <a:solidFill>
                  <a:srgbClr val="0000FF"/>
                </a:solidFill>
              </a:rPr>
              <a:t>A5. ONLAR=TAM(B/10)*10 ,</a:t>
            </a:r>
          </a:p>
          <a:p>
            <a:pPr algn="l"/>
            <a:r>
              <a:rPr lang="tr-TR" sz="2200">
                <a:solidFill>
                  <a:srgbClr val="0000FF"/>
                </a:solidFill>
              </a:rPr>
              <a:t>A6. BIRLER=B-ONLAR ,</a:t>
            </a:r>
          </a:p>
          <a:p>
            <a:pPr algn="l"/>
            <a:r>
              <a:rPr lang="tr-TR" sz="2200">
                <a:solidFill>
                  <a:srgbClr val="0000FF"/>
                </a:solidFill>
              </a:rPr>
              <a:t>A7. YUZLER, ONLAR ve BİRLER değerlerini yaz,</a:t>
            </a:r>
          </a:p>
          <a:p>
            <a:pPr algn="l"/>
            <a:r>
              <a:rPr lang="tr-TR" sz="2200">
                <a:solidFill>
                  <a:srgbClr val="0000FF"/>
                </a:solidFill>
              </a:rPr>
              <a:t>A8. Dur.</a:t>
            </a:r>
          </a:p>
        </p:txBody>
      </p:sp>
    </p:spTree>
    <p:extLst>
      <p:ext uri="{BB962C8B-B14F-4D97-AF65-F5344CB8AC3E}">
        <p14:creationId xmlns:p14="http://schemas.microsoft.com/office/powerpoint/2010/main" val="23542877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tr-TR"/>
          </a:p>
        </p:txBody>
      </p:sp>
      <p:graphicFrame>
        <p:nvGraphicFramePr>
          <p:cNvPr id="43011" name="Nesne 2"/>
          <p:cNvGraphicFramePr>
            <a:graphicFrameLocks noChangeAspect="1"/>
          </p:cNvGraphicFramePr>
          <p:nvPr/>
        </p:nvGraphicFramePr>
        <p:xfrm>
          <a:off x="5495925" y="71438"/>
          <a:ext cx="3514725" cy="6670675"/>
        </p:xfrm>
        <a:graphic>
          <a:graphicData uri="http://schemas.openxmlformats.org/presentationml/2006/ole">
            <mc:AlternateContent xmlns:mc="http://schemas.openxmlformats.org/markup-compatibility/2006">
              <mc:Choice xmlns:v="urn:schemas-microsoft-com:vml" Requires="v">
                <p:oleObj spid="_x0000_s11269" name="Visio" r:id="rId4" imgW="3552822" imgH="6746249" progId="Visio.Drawing.11">
                  <p:embed/>
                </p:oleObj>
              </mc:Choice>
              <mc:Fallback>
                <p:oleObj name="Visio" r:id="rId4" imgW="3552822" imgH="6746249" progId="Visio.Drawing.11">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495925" y="71438"/>
                        <a:ext cx="3514725" cy="667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3012" name="Rectangle 2"/>
          <p:cNvSpPr>
            <a:spLocks noChangeArrowheads="1"/>
          </p:cNvSpPr>
          <p:nvPr/>
        </p:nvSpPr>
        <p:spPr bwMode="auto">
          <a:xfrm>
            <a:off x="107950" y="188913"/>
            <a:ext cx="7127875" cy="4494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l"/>
            <a:r>
              <a:rPr lang="tr-TR" sz="2200" b="1">
                <a:solidFill>
                  <a:srgbClr val="0000FF"/>
                </a:solidFill>
              </a:rPr>
              <a:t>Örnek :</a:t>
            </a:r>
            <a:r>
              <a:rPr lang="tr-TR" sz="2200">
                <a:solidFill>
                  <a:srgbClr val="0000FF"/>
                </a:solidFill>
              </a:rPr>
              <a:t> Girilen bir tamsayının tam kare olup olmadığını araştıran algoritma ve  akış şemasının oluşturulması.</a:t>
            </a:r>
          </a:p>
          <a:p>
            <a:pPr algn="l"/>
            <a:endParaRPr lang="tr-TR" sz="2200">
              <a:solidFill>
                <a:srgbClr val="0000FF"/>
              </a:solidFill>
            </a:endParaRPr>
          </a:p>
          <a:p>
            <a:pPr algn="l"/>
            <a:r>
              <a:rPr lang="tr-TR" sz="2200">
                <a:solidFill>
                  <a:srgbClr val="0000FF"/>
                </a:solidFill>
              </a:rPr>
              <a:t>A1. Başla,</a:t>
            </a:r>
          </a:p>
          <a:p>
            <a:pPr algn="l"/>
            <a:r>
              <a:rPr lang="tr-TR" sz="2200">
                <a:solidFill>
                  <a:srgbClr val="0000FF"/>
                </a:solidFill>
              </a:rPr>
              <a:t>A2. A sayısını gir,</a:t>
            </a:r>
          </a:p>
          <a:p>
            <a:pPr algn="l"/>
            <a:r>
              <a:rPr lang="tr-TR" sz="2200">
                <a:solidFill>
                  <a:srgbClr val="0000FF"/>
                </a:solidFill>
              </a:rPr>
              <a:t>A3. B=A^(1/2) ,</a:t>
            </a:r>
          </a:p>
          <a:p>
            <a:pPr algn="l"/>
            <a:r>
              <a:rPr lang="tr-TR" sz="2200">
                <a:solidFill>
                  <a:srgbClr val="0000FF"/>
                </a:solidFill>
              </a:rPr>
              <a:t>A4. C=TAM(B) ,</a:t>
            </a:r>
          </a:p>
          <a:p>
            <a:pPr algn="l"/>
            <a:r>
              <a:rPr lang="tr-TR" sz="2200">
                <a:solidFill>
                  <a:srgbClr val="0000FF"/>
                </a:solidFill>
              </a:rPr>
              <a:t>A5. D=C^2 ,</a:t>
            </a:r>
          </a:p>
          <a:p>
            <a:pPr algn="l"/>
            <a:r>
              <a:rPr lang="tr-TR" sz="2200">
                <a:solidFill>
                  <a:srgbClr val="0000FF"/>
                </a:solidFill>
              </a:rPr>
              <a:t>A6. Eğer A=D ise A9. adıma git,</a:t>
            </a:r>
          </a:p>
          <a:p>
            <a:pPr algn="l"/>
            <a:r>
              <a:rPr lang="tr-TR" sz="2200">
                <a:solidFill>
                  <a:srgbClr val="0000FF"/>
                </a:solidFill>
              </a:rPr>
              <a:t>A7. “tam kare değil” yaz,</a:t>
            </a:r>
          </a:p>
          <a:p>
            <a:pPr algn="l"/>
            <a:r>
              <a:rPr lang="tr-TR" sz="2200">
                <a:solidFill>
                  <a:srgbClr val="0000FF"/>
                </a:solidFill>
              </a:rPr>
              <a:t>A8. A10. adıma git,</a:t>
            </a:r>
          </a:p>
          <a:p>
            <a:pPr algn="l"/>
            <a:r>
              <a:rPr lang="tr-TR" sz="2200">
                <a:solidFill>
                  <a:srgbClr val="0000FF"/>
                </a:solidFill>
              </a:rPr>
              <a:t>A9. “tam kare’’ yaz.</a:t>
            </a:r>
          </a:p>
          <a:p>
            <a:pPr algn="l"/>
            <a:r>
              <a:rPr lang="tr-TR" sz="2200">
                <a:solidFill>
                  <a:srgbClr val="0000FF"/>
                </a:solidFill>
              </a:rPr>
              <a:t>A10. Dur.</a:t>
            </a:r>
          </a:p>
        </p:txBody>
      </p:sp>
    </p:spTree>
    <p:extLst>
      <p:ext uri="{BB962C8B-B14F-4D97-AF65-F5344CB8AC3E}">
        <p14:creationId xmlns:p14="http://schemas.microsoft.com/office/powerpoint/2010/main" val="230129404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ChangeArrowheads="1"/>
          </p:cNvSpPr>
          <p:nvPr/>
        </p:nvSpPr>
        <p:spPr bwMode="auto">
          <a:xfrm>
            <a:off x="107950" y="160338"/>
            <a:ext cx="8928100"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a:r>
              <a:rPr lang="tr-TR" sz="2200" b="1">
                <a:solidFill>
                  <a:srgbClr val="0000FF"/>
                </a:solidFill>
              </a:rPr>
              <a:t>Örnek :</a:t>
            </a:r>
            <a:r>
              <a:rPr lang="tr-TR" sz="2200">
                <a:solidFill>
                  <a:srgbClr val="0000FF"/>
                </a:solidFill>
              </a:rPr>
              <a:t> Arka arkaya girilen rasgele 10 tamsayının ortalaması ile bu</a:t>
            </a:r>
          </a:p>
          <a:p>
            <a:pPr algn="l"/>
            <a:r>
              <a:rPr lang="tr-TR" sz="2200">
                <a:solidFill>
                  <a:srgbClr val="0000FF"/>
                </a:solidFill>
              </a:rPr>
              <a:t>sayılardan en büyük ve en küçük olanının ortalamasını bularak elde edilen bu iki ortalamanın farkını alan algoritma ve akış şeması.</a:t>
            </a:r>
          </a:p>
        </p:txBody>
      </p:sp>
    </p:spTree>
    <p:extLst>
      <p:ext uri="{BB962C8B-B14F-4D97-AF65-F5344CB8AC3E}">
        <p14:creationId xmlns:p14="http://schemas.microsoft.com/office/powerpoint/2010/main" val="6911083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58" name="Picture 2"/>
          <p:cNvPicPr>
            <a:picLocks noChangeAspect="1" noChangeArrowheads="1"/>
          </p:cNvPicPr>
          <p:nvPr/>
        </p:nvPicPr>
        <p:blipFill>
          <a:blip r:embed="rId3">
            <a:extLst>
              <a:ext uri="{28A0092B-C50C-407E-A947-70E740481C1C}">
                <a14:useLocalDpi xmlns:a14="http://schemas.microsoft.com/office/drawing/2010/main" val="0"/>
              </a:ext>
            </a:extLst>
          </a:blip>
          <a:srcRect t="1295" b="1295"/>
          <a:stretch>
            <a:fillRect/>
          </a:stretch>
        </p:blipFill>
        <p:spPr bwMode="auto">
          <a:xfrm>
            <a:off x="4521200" y="133350"/>
            <a:ext cx="3435350" cy="668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5059" name="Picture 3"/>
          <p:cNvPicPr>
            <a:picLocks noChangeAspect="1" noChangeArrowheads="1"/>
          </p:cNvPicPr>
          <p:nvPr/>
        </p:nvPicPr>
        <p:blipFill>
          <a:blip r:embed="rId4">
            <a:extLst>
              <a:ext uri="{28A0092B-C50C-407E-A947-70E740481C1C}">
                <a14:useLocalDpi xmlns:a14="http://schemas.microsoft.com/office/drawing/2010/main" val="0"/>
              </a:ext>
            </a:extLst>
          </a:blip>
          <a:srcRect l="31326" r="46860" b="16962"/>
          <a:stretch>
            <a:fillRect/>
          </a:stretch>
        </p:blipFill>
        <p:spPr bwMode="auto">
          <a:xfrm>
            <a:off x="7521575" y="274638"/>
            <a:ext cx="1587500" cy="373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5060" name="Rectangle 2"/>
          <p:cNvSpPr>
            <a:spLocks noChangeArrowheads="1"/>
          </p:cNvSpPr>
          <p:nvPr/>
        </p:nvSpPr>
        <p:spPr bwMode="auto">
          <a:xfrm>
            <a:off x="107950" y="317500"/>
            <a:ext cx="8928100" cy="584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l"/>
            <a:r>
              <a:rPr lang="tr-TR" sz="2200">
                <a:solidFill>
                  <a:srgbClr val="0000FF"/>
                </a:solidFill>
              </a:rPr>
              <a:t>A1. Başla,</a:t>
            </a:r>
          </a:p>
          <a:p>
            <a:pPr algn="l"/>
            <a:r>
              <a:rPr lang="tr-TR" sz="2200">
                <a:solidFill>
                  <a:srgbClr val="0000FF"/>
                </a:solidFill>
              </a:rPr>
              <a:t>A2. A’yı gir, (İlk sayının girişi)</a:t>
            </a:r>
          </a:p>
          <a:p>
            <a:pPr algn="l"/>
            <a:r>
              <a:rPr lang="tr-TR" sz="2200">
                <a:solidFill>
                  <a:srgbClr val="0000FF"/>
                </a:solidFill>
              </a:rPr>
              <a:t>A3. EK=A ,</a:t>
            </a:r>
          </a:p>
          <a:p>
            <a:pPr algn="l"/>
            <a:r>
              <a:rPr lang="tr-TR" sz="2200">
                <a:solidFill>
                  <a:srgbClr val="0000FF"/>
                </a:solidFill>
              </a:rPr>
              <a:t>A4. EB=A ,</a:t>
            </a:r>
          </a:p>
          <a:p>
            <a:pPr algn="l"/>
            <a:r>
              <a:rPr lang="tr-TR" sz="2200">
                <a:solidFill>
                  <a:srgbClr val="0000FF"/>
                </a:solidFill>
              </a:rPr>
              <a:t>A5. TP=A ,</a:t>
            </a:r>
          </a:p>
          <a:p>
            <a:pPr algn="l"/>
            <a:r>
              <a:rPr lang="tr-TR" sz="2200">
                <a:solidFill>
                  <a:srgbClr val="0000FF"/>
                </a:solidFill>
              </a:rPr>
              <a:t>A6. I=2 ,</a:t>
            </a:r>
          </a:p>
          <a:p>
            <a:pPr algn="l"/>
            <a:r>
              <a:rPr lang="tr-TR" sz="2200">
                <a:solidFill>
                  <a:srgbClr val="0000FF"/>
                </a:solidFill>
              </a:rPr>
              <a:t>A7. A’yı gir, (İkinci sayıdan itibaren girişler)</a:t>
            </a:r>
          </a:p>
          <a:p>
            <a:pPr algn="l"/>
            <a:r>
              <a:rPr lang="tr-TR" sz="2200">
                <a:solidFill>
                  <a:srgbClr val="0000FF"/>
                </a:solidFill>
              </a:rPr>
              <a:t>A8. Eğer EK&gt;A ise EK=A ,</a:t>
            </a:r>
          </a:p>
          <a:p>
            <a:pPr algn="l"/>
            <a:r>
              <a:rPr lang="tr-TR" sz="2200">
                <a:solidFill>
                  <a:srgbClr val="0000FF"/>
                </a:solidFill>
              </a:rPr>
              <a:t>A9. Eğer EB&lt;A ise EB=A ,</a:t>
            </a:r>
          </a:p>
          <a:p>
            <a:pPr algn="l"/>
            <a:r>
              <a:rPr lang="tr-TR" sz="2200">
                <a:solidFill>
                  <a:srgbClr val="0000FF"/>
                </a:solidFill>
              </a:rPr>
              <a:t>A10. TP=TP+A ,</a:t>
            </a:r>
          </a:p>
          <a:p>
            <a:pPr algn="l"/>
            <a:r>
              <a:rPr lang="tr-TR" sz="2200">
                <a:solidFill>
                  <a:srgbClr val="0000FF"/>
                </a:solidFill>
              </a:rPr>
              <a:t>A11. Eğer I=10 ise A13. adıma git,</a:t>
            </a:r>
          </a:p>
          <a:p>
            <a:pPr algn="l"/>
            <a:r>
              <a:rPr lang="tr-TR" sz="2200">
                <a:solidFill>
                  <a:srgbClr val="0000FF"/>
                </a:solidFill>
              </a:rPr>
              <a:t>A12. I=I+1 al ve A7. adıma geri dön,</a:t>
            </a:r>
          </a:p>
          <a:p>
            <a:pPr algn="l"/>
            <a:r>
              <a:rPr lang="tr-TR" sz="2200">
                <a:solidFill>
                  <a:srgbClr val="0000FF"/>
                </a:solidFill>
              </a:rPr>
              <a:t>A13. B=(EB+EK)/2 ,</a:t>
            </a:r>
          </a:p>
          <a:p>
            <a:pPr algn="l"/>
            <a:r>
              <a:rPr lang="tr-TR" sz="2200">
                <a:solidFill>
                  <a:srgbClr val="0000FF"/>
                </a:solidFill>
              </a:rPr>
              <a:t>A14. ORT=TP/10 ,</a:t>
            </a:r>
          </a:p>
          <a:p>
            <a:pPr algn="l"/>
            <a:r>
              <a:rPr lang="tr-TR" sz="2200">
                <a:solidFill>
                  <a:srgbClr val="0000FF"/>
                </a:solidFill>
              </a:rPr>
              <a:t>A15. FARK=ORT-B ,</a:t>
            </a:r>
          </a:p>
          <a:p>
            <a:pPr algn="l"/>
            <a:r>
              <a:rPr lang="tr-TR" sz="2200">
                <a:solidFill>
                  <a:srgbClr val="0000FF"/>
                </a:solidFill>
              </a:rPr>
              <a:t>A16. FARK’ı yaz,</a:t>
            </a:r>
          </a:p>
          <a:p>
            <a:pPr algn="l"/>
            <a:r>
              <a:rPr lang="tr-TR" sz="2200">
                <a:solidFill>
                  <a:srgbClr val="0000FF"/>
                </a:solidFill>
              </a:rPr>
              <a:t>A17. Dur.</a:t>
            </a:r>
          </a:p>
        </p:txBody>
      </p:sp>
    </p:spTree>
    <p:extLst>
      <p:ext uri="{BB962C8B-B14F-4D97-AF65-F5344CB8AC3E}">
        <p14:creationId xmlns:p14="http://schemas.microsoft.com/office/powerpoint/2010/main" val="52407517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ChangeArrowheads="1"/>
          </p:cNvSpPr>
          <p:nvPr/>
        </p:nvSpPr>
        <p:spPr bwMode="auto">
          <a:xfrm>
            <a:off x="107950" y="188913"/>
            <a:ext cx="5903913" cy="5170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a:r>
              <a:rPr lang="tr-TR" sz="2200" b="1">
                <a:solidFill>
                  <a:srgbClr val="0000FF"/>
                </a:solidFill>
              </a:rPr>
              <a:t>Örnek :</a:t>
            </a:r>
            <a:r>
              <a:rPr lang="tr-TR" sz="2200">
                <a:solidFill>
                  <a:srgbClr val="0000FF"/>
                </a:solidFill>
              </a:rPr>
              <a:t> Ondalıklı kısmı iki haneli girilen pozitif bir rasyonel sayının ondalıklı kısmının sayı değerinin bir tam kare olup olmadığını araştıran algoritma ve akış şemasının oluşturulması.</a:t>
            </a:r>
          </a:p>
          <a:p>
            <a:pPr algn="just"/>
            <a:endParaRPr lang="tr-TR" sz="2200">
              <a:solidFill>
                <a:srgbClr val="0000FF"/>
              </a:solidFill>
            </a:endParaRPr>
          </a:p>
          <a:p>
            <a:pPr algn="l"/>
            <a:r>
              <a:rPr lang="tr-TR" sz="2200">
                <a:solidFill>
                  <a:srgbClr val="0000FF"/>
                </a:solidFill>
              </a:rPr>
              <a:t>A1. Başla,</a:t>
            </a:r>
          </a:p>
          <a:p>
            <a:pPr algn="l"/>
            <a:r>
              <a:rPr lang="tr-TR" sz="2200">
                <a:solidFill>
                  <a:srgbClr val="0000FF"/>
                </a:solidFill>
              </a:rPr>
              <a:t>A2. A sayısını gir,</a:t>
            </a:r>
          </a:p>
          <a:p>
            <a:pPr algn="l"/>
            <a:r>
              <a:rPr lang="tr-TR" sz="2200">
                <a:solidFill>
                  <a:srgbClr val="0000FF"/>
                </a:solidFill>
              </a:rPr>
              <a:t>A3. B=A-TAM(A) ,</a:t>
            </a:r>
          </a:p>
          <a:p>
            <a:pPr algn="l"/>
            <a:r>
              <a:rPr lang="tr-TR" sz="2200">
                <a:solidFill>
                  <a:srgbClr val="0000FF"/>
                </a:solidFill>
              </a:rPr>
              <a:t>A4. DEGER=B*100 ,</a:t>
            </a:r>
          </a:p>
          <a:p>
            <a:pPr algn="l"/>
            <a:r>
              <a:rPr lang="tr-TR" sz="2200">
                <a:solidFill>
                  <a:srgbClr val="0000FF"/>
                </a:solidFill>
              </a:rPr>
              <a:t>A5. SAYI=TAM(DEGER^(1/2))^2 ,</a:t>
            </a:r>
          </a:p>
          <a:p>
            <a:pPr algn="l"/>
            <a:r>
              <a:rPr lang="tr-TR" sz="2200">
                <a:solidFill>
                  <a:srgbClr val="0000FF"/>
                </a:solidFill>
              </a:rPr>
              <a:t>A6. Eğer SAYI=DEGER ise A8’e git,</a:t>
            </a:r>
          </a:p>
          <a:p>
            <a:pPr algn="l"/>
            <a:r>
              <a:rPr lang="tr-TR" sz="2200">
                <a:solidFill>
                  <a:srgbClr val="0000FF"/>
                </a:solidFill>
              </a:rPr>
              <a:t>A7. “Bu sayı tam kare değil” yaz ve A9’a git,</a:t>
            </a:r>
          </a:p>
          <a:p>
            <a:pPr algn="l"/>
            <a:r>
              <a:rPr lang="tr-TR" sz="2200">
                <a:solidFill>
                  <a:srgbClr val="0000FF"/>
                </a:solidFill>
              </a:rPr>
              <a:t>A8. “Bu sayı tam karedir” yaz,</a:t>
            </a:r>
          </a:p>
          <a:p>
            <a:pPr algn="l"/>
            <a:r>
              <a:rPr lang="tr-TR" sz="2200">
                <a:solidFill>
                  <a:srgbClr val="0000FF"/>
                </a:solidFill>
              </a:rPr>
              <a:t>A9. Dur.</a:t>
            </a:r>
          </a:p>
        </p:txBody>
      </p:sp>
      <p:graphicFrame>
        <p:nvGraphicFramePr>
          <p:cNvPr id="46083" name="Nesne 1"/>
          <p:cNvGraphicFramePr>
            <a:graphicFrameLocks noChangeAspect="1"/>
          </p:cNvGraphicFramePr>
          <p:nvPr/>
        </p:nvGraphicFramePr>
        <p:xfrm>
          <a:off x="5521325" y="115888"/>
          <a:ext cx="3514725" cy="6670675"/>
        </p:xfrm>
        <a:graphic>
          <a:graphicData uri="http://schemas.openxmlformats.org/presentationml/2006/ole">
            <mc:AlternateContent xmlns:mc="http://schemas.openxmlformats.org/markup-compatibility/2006">
              <mc:Choice xmlns:v="urn:schemas-microsoft-com:vml" Requires="v">
                <p:oleObj spid="_x0000_s12293" name="Visio" r:id="rId4" imgW="3552822" imgH="6746249" progId="Visio.Drawing.11">
                  <p:embed/>
                </p:oleObj>
              </mc:Choice>
              <mc:Fallback>
                <p:oleObj name="Visio" r:id="rId4" imgW="3552822" imgH="6746249" progId="Visio.Drawing.11">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521325" y="115888"/>
                        <a:ext cx="3514725" cy="667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89027713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106" name="Picture 1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38" y="714375"/>
            <a:ext cx="9051925" cy="5429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Tree>
    <p:extLst>
      <p:ext uri="{BB962C8B-B14F-4D97-AF65-F5344CB8AC3E}">
        <p14:creationId xmlns:p14="http://schemas.microsoft.com/office/powerpoint/2010/main" val="300569523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8130" name="Object 2"/>
          <p:cNvGraphicFramePr>
            <a:graphicFrameLocks noChangeAspect="1"/>
          </p:cNvGraphicFramePr>
          <p:nvPr/>
        </p:nvGraphicFramePr>
        <p:xfrm>
          <a:off x="5580063" y="188913"/>
          <a:ext cx="3422650" cy="6543675"/>
        </p:xfrm>
        <a:graphic>
          <a:graphicData uri="http://schemas.openxmlformats.org/presentationml/2006/ole">
            <mc:AlternateContent xmlns:mc="http://schemas.openxmlformats.org/markup-compatibility/2006">
              <mc:Choice xmlns:v="urn:schemas-microsoft-com:vml" Requires="v">
                <p:oleObj spid="_x0000_s13317" name="Visio" r:id="rId4" imgW="3200940" imgH="6127793" progId="Visio.Drawing.11">
                  <p:embed/>
                </p:oleObj>
              </mc:Choice>
              <mc:Fallback>
                <p:oleObj name="Visio" r:id="rId4" imgW="3200940" imgH="6127793" progId="Visio.Drawing.11">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580063" y="188913"/>
                        <a:ext cx="3422650" cy="6543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8131" name="Dikdörtgen 2"/>
          <p:cNvSpPr>
            <a:spLocks noChangeArrowheads="1"/>
          </p:cNvSpPr>
          <p:nvPr/>
        </p:nvSpPr>
        <p:spPr bwMode="auto">
          <a:xfrm>
            <a:off x="107950" y="77788"/>
            <a:ext cx="5832475"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l"/>
            <a:r>
              <a:rPr lang="tr-TR" sz="2200" b="1">
                <a:solidFill>
                  <a:srgbClr val="0000FF"/>
                </a:solidFill>
              </a:rPr>
              <a:t>Örnek :</a:t>
            </a:r>
            <a:r>
              <a:rPr lang="tr-TR" sz="2200">
                <a:solidFill>
                  <a:srgbClr val="0000FF"/>
                </a:solidFill>
              </a:rPr>
              <a:t> İkinci dereceden denklemin köklerini bulan programın akış şeması</a:t>
            </a:r>
          </a:p>
        </p:txBody>
      </p:sp>
    </p:spTree>
    <p:extLst>
      <p:ext uri="{BB962C8B-B14F-4D97-AF65-F5344CB8AC3E}">
        <p14:creationId xmlns:p14="http://schemas.microsoft.com/office/powerpoint/2010/main" val="358244165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9154" name="Picture 2"/>
          <p:cNvPicPr>
            <a:picLocks noChangeAspect="1" noChangeArrowheads="1"/>
          </p:cNvPicPr>
          <p:nvPr/>
        </p:nvPicPr>
        <p:blipFill>
          <a:blip r:embed="rId3">
            <a:extLst>
              <a:ext uri="{28A0092B-C50C-407E-A947-70E740481C1C}">
                <a14:useLocalDpi xmlns:a14="http://schemas.microsoft.com/office/drawing/2010/main" val="0"/>
              </a:ext>
            </a:extLst>
          </a:blip>
          <a:srcRect l="12337" r="35402" b="14355"/>
          <a:stretch>
            <a:fillRect/>
          </a:stretch>
        </p:blipFill>
        <p:spPr bwMode="auto">
          <a:xfrm>
            <a:off x="5108575" y="71438"/>
            <a:ext cx="3943350" cy="659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9155" name="Rectangle 3"/>
          <p:cNvSpPr>
            <a:spLocks noChangeArrowheads="1"/>
          </p:cNvSpPr>
          <p:nvPr/>
        </p:nvSpPr>
        <p:spPr bwMode="auto">
          <a:xfrm>
            <a:off x="107950" y="1747838"/>
            <a:ext cx="6192838"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p>
            <a:pPr algn="l"/>
            <a:r>
              <a:rPr lang="tr-TR" sz="2400">
                <a:solidFill>
                  <a:srgbClr val="0000FF"/>
                </a:solidFill>
              </a:rPr>
              <a:t>Al. Başta,</a:t>
            </a:r>
          </a:p>
          <a:p>
            <a:pPr algn="l"/>
            <a:r>
              <a:rPr lang="tr-TR" sz="2400">
                <a:solidFill>
                  <a:srgbClr val="0000FF"/>
                </a:solidFill>
              </a:rPr>
              <a:t>A2. I=l,N=O,P=O ,</a:t>
            </a:r>
          </a:p>
          <a:p>
            <a:pPr algn="l"/>
            <a:r>
              <a:rPr lang="tr-TR" sz="2400">
                <a:solidFill>
                  <a:srgbClr val="0000FF"/>
                </a:solidFill>
              </a:rPr>
              <a:t>A3. A(I)’yı gir,</a:t>
            </a:r>
          </a:p>
          <a:p>
            <a:pPr algn="l"/>
            <a:r>
              <a:rPr lang="tr-TR" sz="2400">
                <a:solidFill>
                  <a:srgbClr val="0000FF"/>
                </a:solidFill>
              </a:rPr>
              <a:t>A4. Eğer A(I)=O ise A7. adıma git,</a:t>
            </a:r>
          </a:p>
          <a:p>
            <a:pPr algn="l"/>
            <a:r>
              <a:rPr lang="tr-TR" sz="2400">
                <a:solidFill>
                  <a:srgbClr val="0000FF"/>
                </a:solidFill>
              </a:rPr>
              <a:t>A5. Eğer A(I)&lt;0 ise N=N+I ve A7. adıma git,</a:t>
            </a:r>
          </a:p>
          <a:p>
            <a:pPr algn="l"/>
            <a:r>
              <a:rPr lang="tr-TR" sz="2400">
                <a:solidFill>
                  <a:srgbClr val="0000FF"/>
                </a:solidFill>
              </a:rPr>
              <a:t>A6. P=P+l ,</a:t>
            </a:r>
          </a:p>
          <a:p>
            <a:pPr algn="l"/>
            <a:r>
              <a:rPr lang="tr-TR" sz="2400">
                <a:solidFill>
                  <a:srgbClr val="0000FF"/>
                </a:solidFill>
              </a:rPr>
              <a:t>A7. C’yi gir </a:t>
            </a:r>
          </a:p>
          <a:p>
            <a:pPr algn="l"/>
            <a:r>
              <a:rPr lang="tr-TR" sz="2400">
                <a:solidFill>
                  <a:srgbClr val="0000FF"/>
                </a:solidFill>
              </a:rPr>
              <a:t>(Devam Etmek İstiyormusunuz:E/H?)</a:t>
            </a:r>
          </a:p>
          <a:p>
            <a:pPr algn="l"/>
            <a:r>
              <a:rPr lang="tr-TR" sz="2400">
                <a:solidFill>
                  <a:srgbClr val="0000FF"/>
                </a:solidFill>
              </a:rPr>
              <a:t>A8. Eğer C ”H” ise A10. adıma git,</a:t>
            </a:r>
          </a:p>
          <a:p>
            <a:pPr algn="l"/>
            <a:r>
              <a:rPr lang="tr-TR" sz="2400">
                <a:solidFill>
                  <a:srgbClr val="0000FF"/>
                </a:solidFill>
              </a:rPr>
              <a:t>A9. I=I+1 ve A3. adıma geri dön,</a:t>
            </a:r>
          </a:p>
          <a:p>
            <a:pPr algn="l"/>
            <a:r>
              <a:rPr lang="tr-TR" sz="2400">
                <a:solidFill>
                  <a:srgbClr val="0000FF"/>
                </a:solidFill>
              </a:rPr>
              <a:t>A10. P’yi ve N’yi yaz,</a:t>
            </a:r>
          </a:p>
          <a:p>
            <a:pPr algn="l"/>
            <a:r>
              <a:rPr lang="tr-TR" sz="2400">
                <a:solidFill>
                  <a:srgbClr val="0000FF"/>
                </a:solidFill>
              </a:rPr>
              <a:t>A11. Dur. </a:t>
            </a:r>
          </a:p>
        </p:txBody>
      </p:sp>
      <p:sp>
        <p:nvSpPr>
          <p:cNvPr id="49156" name="Rectangle 4"/>
          <p:cNvSpPr>
            <a:spLocks noChangeArrowheads="1"/>
          </p:cNvSpPr>
          <p:nvPr/>
        </p:nvSpPr>
        <p:spPr bwMode="auto">
          <a:xfrm>
            <a:off x="107950" y="38100"/>
            <a:ext cx="5903913" cy="144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p>
            <a:pPr algn="just" eaLnBrk="0" hangingPunct="0"/>
            <a:r>
              <a:rPr lang="tr-TR" sz="2200" b="1">
                <a:solidFill>
                  <a:srgbClr val="0000FF"/>
                </a:solidFill>
              </a:rPr>
              <a:t>Örnek</a:t>
            </a:r>
            <a:r>
              <a:rPr lang="tr-TR" sz="2200">
                <a:solidFill>
                  <a:srgbClr val="0000FF"/>
                </a:solidFill>
              </a:rPr>
              <a:t> : İstenildiği kadar elemandan oluşan bir sayı dizisinde negatif ve pozitif elemanların sayısını bulan algoritma ve akış şemasının oluşturulması.</a:t>
            </a:r>
          </a:p>
        </p:txBody>
      </p:sp>
    </p:spTree>
    <p:extLst>
      <p:ext uri="{BB962C8B-B14F-4D97-AF65-F5344CB8AC3E}">
        <p14:creationId xmlns:p14="http://schemas.microsoft.com/office/powerpoint/2010/main" val="25645772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107950" y="904875"/>
            <a:ext cx="8928100" cy="4154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algn="ctr" eaLnBrk="0" fontAlgn="base" hangingPunct="0">
              <a:spcBef>
                <a:spcPct val="0"/>
              </a:spcBef>
              <a:spcAft>
                <a:spcPct val="0"/>
              </a:spcAft>
              <a:defRPr>
                <a:solidFill>
                  <a:schemeClr val="tx1"/>
                </a:solidFill>
                <a:latin typeface="Arial" pitchFamily="34" charset="0"/>
              </a:defRPr>
            </a:lvl6pPr>
            <a:lvl7pPr marL="2971800" indent="-228600" algn="ctr" eaLnBrk="0" fontAlgn="base" hangingPunct="0">
              <a:spcBef>
                <a:spcPct val="0"/>
              </a:spcBef>
              <a:spcAft>
                <a:spcPct val="0"/>
              </a:spcAft>
              <a:defRPr>
                <a:solidFill>
                  <a:schemeClr val="tx1"/>
                </a:solidFill>
                <a:latin typeface="Arial" pitchFamily="34" charset="0"/>
              </a:defRPr>
            </a:lvl7pPr>
            <a:lvl8pPr marL="3429000" indent="-228600" algn="ctr" eaLnBrk="0" fontAlgn="base" hangingPunct="0">
              <a:spcBef>
                <a:spcPct val="0"/>
              </a:spcBef>
              <a:spcAft>
                <a:spcPct val="0"/>
              </a:spcAft>
              <a:defRPr>
                <a:solidFill>
                  <a:schemeClr val="tx1"/>
                </a:solidFill>
                <a:latin typeface="Arial" pitchFamily="34" charset="0"/>
              </a:defRPr>
            </a:lvl8pPr>
            <a:lvl9pPr marL="3886200" indent="-228600" algn="ctr" eaLnBrk="0" fontAlgn="base" hangingPunct="0">
              <a:spcBef>
                <a:spcPct val="0"/>
              </a:spcBef>
              <a:spcAft>
                <a:spcPct val="0"/>
              </a:spcAft>
              <a:defRPr>
                <a:solidFill>
                  <a:schemeClr val="tx1"/>
                </a:solidFill>
                <a:latin typeface="Arial" pitchFamily="34" charset="0"/>
              </a:defRPr>
            </a:lvl9pPr>
          </a:lstStyle>
          <a:p>
            <a:pPr algn="just" eaLnBrk="1" hangingPunct="1"/>
            <a:r>
              <a:rPr lang="tr-TR" sz="2400" b="1">
                <a:solidFill>
                  <a:srgbClr val="FF0000"/>
                </a:solidFill>
              </a:rPr>
              <a:t>Programın Kodlanması: </a:t>
            </a:r>
            <a:r>
              <a:rPr lang="tr-TR" sz="2400">
                <a:solidFill>
                  <a:srgbClr val="0000FF"/>
                </a:solidFill>
              </a:rPr>
              <a:t>Program ayrıntılı olarak tanımlanıp çözüm yolları açıkça belirtildikten sonra program kodlama çalışmalarına başlanabilir. Programın baştan sona yapısal bir düzende hazırlanması ve uygun bir programlama dili seçilmesi seçim işleminin ilk aşamasını oluşturur.</a:t>
            </a:r>
          </a:p>
          <a:p>
            <a:pPr algn="just" eaLnBrk="1" hangingPunct="1"/>
            <a:endParaRPr lang="tr-TR" sz="2400" b="1">
              <a:solidFill>
                <a:srgbClr val="0000FF"/>
              </a:solidFill>
            </a:endParaRPr>
          </a:p>
          <a:p>
            <a:pPr algn="just" eaLnBrk="1" hangingPunct="1"/>
            <a:r>
              <a:rPr lang="tr-TR" sz="2400" b="1">
                <a:solidFill>
                  <a:srgbClr val="FF0000"/>
                </a:solidFill>
              </a:rPr>
              <a:t>Programın Çalışır Hale Getirilmesi:</a:t>
            </a:r>
            <a:r>
              <a:rPr lang="tr-TR" sz="2400">
                <a:solidFill>
                  <a:srgbClr val="FF0000"/>
                </a:solidFill>
              </a:rPr>
              <a:t> </a:t>
            </a:r>
            <a:r>
              <a:rPr lang="tr-TR" sz="2400">
                <a:solidFill>
                  <a:srgbClr val="0000FF"/>
                </a:solidFill>
              </a:rPr>
              <a:t>Programın Kodlanması sırasında yapılan imla hataları, kodlama ve mantık hatalarının giderilmesi işlemlerini kapsar. İyi bir bilgisayar programının doğruluğundan emin olmak için defalarca test edilmiş olması gerekmektedir.</a:t>
            </a:r>
          </a:p>
        </p:txBody>
      </p:sp>
    </p:spTree>
    <p:extLst>
      <p:ext uri="{BB962C8B-B14F-4D97-AF65-F5344CB8AC3E}">
        <p14:creationId xmlns:p14="http://schemas.microsoft.com/office/powerpoint/2010/main" val="3056574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107950" y="1274763"/>
            <a:ext cx="8928100"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algn="ctr" eaLnBrk="0" fontAlgn="base" hangingPunct="0">
              <a:spcBef>
                <a:spcPct val="0"/>
              </a:spcBef>
              <a:spcAft>
                <a:spcPct val="0"/>
              </a:spcAft>
              <a:defRPr>
                <a:solidFill>
                  <a:schemeClr val="tx1"/>
                </a:solidFill>
                <a:latin typeface="Arial" pitchFamily="34" charset="0"/>
              </a:defRPr>
            </a:lvl6pPr>
            <a:lvl7pPr marL="2971800" indent="-228600" algn="ctr" eaLnBrk="0" fontAlgn="base" hangingPunct="0">
              <a:spcBef>
                <a:spcPct val="0"/>
              </a:spcBef>
              <a:spcAft>
                <a:spcPct val="0"/>
              </a:spcAft>
              <a:defRPr>
                <a:solidFill>
                  <a:schemeClr val="tx1"/>
                </a:solidFill>
                <a:latin typeface="Arial" pitchFamily="34" charset="0"/>
              </a:defRPr>
            </a:lvl7pPr>
            <a:lvl8pPr marL="3429000" indent="-228600" algn="ctr" eaLnBrk="0" fontAlgn="base" hangingPunct="0">
              <a:spcBef>
                <a:spcPct val="0"/>
              </a:spcBef>
              <a:spcAft>
                <a:spcPct val="0"/>
              </a:spcAft>
              <a:defRPr>
                <a:solidFill>
                  <a:schemeClr val="tx1"/>
                </a:solidFill>
                <a:latin typeface="Arial" pitchFamily="34" charset="0"/>
              </a:defRPr>
            </a:lvl8pPr>
            <a:lvl9pPr marL="3886200" indent="-228600" algn="ctr" eaLnBrk="0" fontAlgn="base" hangingPunct="0">
              <a:spcBef>
                <a:spcPct val="0"/>
              </a:spcBef>
              <a:spcAft>
                <a:spcPct val="0"/>
              </a:spcAft>
              <a:defRPr>
                <a:solidFill>
                  <a:schemeClr val="tx1"/>
                </a:solidFill>
                <a:latin typeface="Arial" pitchFamily="34" charset="0"/>
              </a:defRPr>
            </a:lvl9pPr>
          </a:lstStyle>
          <a:p>
            <a:pPr algn="just" eaLnBrk="1" hangingPunct="1">
              <a:spcBef>
                <a:spcPct val="50000"/>
              </a:spcBef>
            </a:pPr>
            <a:r>
              <a:rPr lang="tr-TR" sz="2400" b="1">
                <a:solidFill>
                  <a:srgbClr val="FF0000"/>
                </a:solidFill>
              </a:rPr>
              <a:t>Belgeleme ve Güncelleştirme:</a:t>
            </a:r>
            <a:r>
              <a:rPr lang="tr-TR" sz="2400">
                <a:solidFill>
                  <a:srgbClr val="FF0000"/>
                </a:solidFill>
              </a:rPr>
              <a:t> </a:t>
            </a:r>
            <a:r>
              <a:rPr lang="tr-TR" sz="2400">
                <a:solidFill>
                  <a:srgbClr val="0000FF"/>
                </a:solidFill>
              </a:rPr>
              <a:t>Oluşturulan bir yazılımı, sadece o yazılımı geliştiren kişilerin kullanabilmesi gibi bir kısıtlamanın önüne geçmek için ayrıntılı referanslar hazırlanmalı ve programla ilgili bilgiler verilmelidir. Bir yazılımda, o yazılımı kullanan kişi veya kuruluşların yeni gereksinimleri ve değişen koşullar nedeniyle değişiklikler yapılması gerekli olabilir. Bu değişikliklere güncelleme adı verilir. İyi bir programda bulunması gereken özellikler arasında güncelleşebilir olması ön sıralarda yer almaktadır. </a:t>
            </a:r>
          </a:p>
        </p:txBody>
      </p:sp>
    </p:spTree>
    <p:extLst>
      <p:ext uri="{BB962C8B-B14F-4D97-AF65-F5344CB8AC3E}">
        <p14:creationId xmlns:p14="http://schemas.microsoft.com/office/powerpoint/2010/main" val="38357130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7"/>
          <p:cNvSpPr txBox="1">
            <a:spLocks noChangeArrowheads="1"/>
          </p:cNvSpPr>
          <p:nvPr/>
        </p:nvSpPr>
        <p:spPr bwMode="auto">
          <a:xfrm>
            <a:off x="107950" y="692150"/>
            <a:ext cx="8928100"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algn="ctr" eaLnBrk="0" fontAlgn="base" hangingPunct="0">
              <a:spcBef>
                <a:spcPct val="0"/>
              </a:spcBef>
              <a:spcAft>
                <a:spcPct val="0"/>
              </a:spcAft>
              <a:defRPr>
                <a:solidFill>
                  <a:schemeClr val="tx1"/>
                </a:solidFill>
                <a:latin typeface="Arial" pitchFamily="34" charset="0"/>
              </a:defRPr>
            </a:lvl6pPr>
            <a:lvl7pPr marL="2971800" indent="-228600" algn="ctr" eaLnBrk="0" fontAlgn="base" hangingPunct="0">
              <a:spcBef>
                <a:spcPct val="0"/>
              </a:spcBef>
              <a:spcAft>
                <a:spcPct val="0"/>
              </a:spcAft>
              <a:defRPr>
                <a:solidFill>
                  <a:schemeClr val="tx1"/>
                </a:solidFill>
                <a:latin typeface="Arial" pitchFamily="34" charset="0"/>
              </a:defRPr>
            </a:lvl7pPr>
            <a:lvl8pPr marL="3429000" indent="-228600" algn="ctr" eaLnBrk="0" fontAlgn="base" hangingPunct="0">
              <a:spcBef>
                <a:spcPct val="0"/>
              </a:spcBef>
              <a:spcAft>
                <a:spcPct val="0"/>
              </a:spcAft>
              <a:defRPr>
                <a:solidFill>
                  <a:schemeClr val="tx1"/>
                </a:solidFill>
                <a:latin typeface="Arial" pitchFamily="34" charset="0"/>
              </a:defRPr>
            </a:lvl8pPr>
            <a:lvl9pPr marL="3886200" indent="-228600" algn="ctr" eaLnBrk="0" fontAlgn="base" hangingPunct="0">
              <a:spcBef>
                <a:spcPct val="0"/>
              </a:spcBef>
              <a:spcAft>
                <a:spcPct val="0"/>
              </a:spcAft>
              <a:defRPr>
                <a:solidFill>
                  <a:schemeClr val="tx1"/>
                </a:solidFill>
                <a:latin typeface="Arial" pitchFamily="34" charset="0"/>
              </a:defRPr>
            </a:lvl9pPr>
          </a:lstStyle>
          <a:p>
            <a:pPr eaLnBrk="1" hangingPunct="1"/>
            <a:r>
              <a:rPr lang="tr-TR" sz="2400" b="1">
                <a:solidFill>
                  <a:srgbClr val="FF0000"/>
                </a:solidFill>
              </a:rPr>
              <a:t>Algoritma Kurma </a:t>
            </a:r>
          </a:p>
          <a:p>
            <a:pPr eaLnBrk="1" hangingPunct="1"/>
            <a:endParaRPr lang="tr-TR" sz="2400">
              <a:solidFill>
                <a:srgbClr val="0000FF"/>
              </a:solidFill>
            </a:endParaRPr>
          </a:p>
          <a:p>
            <a:pPr algn="just" eaLnBrk="1" hangingPunct="1"/>
            <a:r>
              <a:rPr lang="tr-TR" sz="2400">
                <a:solidFill>
                  <a:srgbClr val="0000FF"/>
                </a:solidFill>
              </a:rPr>
              <a:t>	Algoritma, verilen herhangi bir sorunun çözümüne ulaşmak için uygulanması gerekli adımların hiç bir yoruma yer vermeksizin açık, düzenli ve sıralı bir şekilde söz ve yazı ile ifadesidir. Algoritmayı oluşturan adımlar özellikle  basit ve açık olarak sıralanmalıdır.  Algoritmik çözüm yöntemlerine ilk örneği günlük yaşantımızdan verelim. </a:t>
            </a:r>
          </a:p>
          <a:p>
            <a:pPr algn="just" eaLnBrk="1" hangingPunct="1"/>
            <a:endParaRPr lang="tr-TR" sz="2400" b="1">
              <a:solidFill>
                <a:srgbClr val="0000FF"/>
              </a:solidFill>
            </a:endParaRPr>
          </a:p>
          <a:p>
            <a:pPr algn="just" eaLnBrk="1" hangingPunct="1"/>
            <a:r>
              <a:rPr lang="tr-TR" sz="2400" b="1">
                <a:solidFill>
                  <a:srgbClr val="FF0000"/>
                </a:solidFill>
              </a:rPr>
              <a:t>Örnek 1:</a:t>
            </a:r>
            <a:r>
              <a:rPr lang="tr-TR" sz="2400">
                <a:solidFill>
                  <a:srgbClr val="0000FF"/>
                </a:solidFill>
              </a:rPr>
              <a:t> Örneğimiz bir insanın evden çıkıp işe giderken izleyeceği yolu ve işyerine girişinde ilk yapacaklarını adım adım tanımlamaktadır. </a:t>
            </a:r>
          </a:p>
        </p:txBody>
      </p:sp>
    </p:spTree>
    <p:extLst>
      <p:ext uri="{BB962C8B-B14F-4D97-AF65-F5344CB8AC3E}">
        <p14:creationId xmlns:p14="http://schemas.microsoft.com/office/powerpoint/2010/main" val="19663353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107950" y="760413"/>
            <a:ext cx="8891588"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algn="ctr" eaLnBrk="0" fontAlgn="base" hangingPunct="0">
              <a:spcBef>
                <a:spcPct val="0"/>
              </a:spcBef>
              <a:spcAft>
                <a:spcPct val="0"/>
              </a:spcAft>
              <a:defRPr>
                <a:solidFill>
                  <a:schemeClr val="tx1"/>
                </a:solidFill>
                <a:latin typeface="Arial" pitchFamily="34" charset="0"/>
              </a:defRPr>
            </a:lvl6pPr>
            <a:lvl7pPr marL="2971800" indent="-228600" algn="ctr" eaLnBrk="0" fontAlgn="base" hangingPunct="0">
              <a:spcBef>
                <a:spcPct val="0"/>
              </a:spcBef>
              <a:spcAft>
                <a:spcPct val="0"/>
              </a:spcAft>
              <a:defRPr>
                <a:solidFill>
                  <a:schemeClr val="tx1"/>
                </a:solidFill>
                <a:latin typeface="Arial" pitchFamily="34" charset="0"/>
              </a:defRPr>
            </a:lvl7pPr>
            <a:lvl8pPr marL="3429000" indent="-228600" algn="ctr" eaLnBrk="0" fontAlgn="base" hangingPunct="0">
              <a:spcBef>
                <a:spcPct val="0"/>
              </a:spcBef>
              <a:spcAft>
                <a:spcPct val="0"/>
              </a:spcAft>
              <a:defRPr>
                <a:solidFill>
                  <a:schemeClr val="tx1"/>
                </a:solidFill>
                <a:latin typeface="Arial" pitchFamily="34" charset="0"/>
              </a:defRPr>
            </a:lvl8pPr>
            <a:lvl9pPr marL="3886200" indent="-228600" algn="ctr" eaLnBrk="0" fontAlgn="base" hangingPunct="0">
              <a:spcBef>
                <a:spcPct val="0"/>
              </a:spcBef>
              <a:spcAft>
                <a:spcPct val="0"/>
              </a:spcAft>
              <a:defRPr>
                <a:solidFill>
                  <a:schemeClr val="tx1"/>
                </a:solidFill>
                <a:latin typeface="Arial" pitchFamily="34" charset="0"/>
              </a:defRPr>
            </a:lvl9pPr>
          </a:lstStyle>
          <a:p>
            <a:pPr algn="l" eaLnBrk="1" hangingPunct="1"/>
            <a:r>
              <a:rPr lang="tr-TR" sz="2400" b="1">
                <a:solidFill>
                  <a:srgbClr val="FF0000"/>
                </a:solidFill>
              </a:rPr>
              <a:t>Çözüm 1: </a:t>
            </a:r>
          </a:p>
          <a:p>
            <a:pPr algn="l" eaLnBrk="1" hangingPunct="1"/>
            <a:endParaRPr lang="tr-TR" sz="2400">
              <a:solidFill>
                <a:srgbClr val="0000FF"/>
              </a:solidFill>
            </a:endParaRPr>
          </a:p>
          <a:p>
            <a:pPr algn="just" eaLnBrk="1" hangingPunct="1"/>
            <a:r>
              <a:rPr lang="tr-TR" sz="2400">
                <a:solidFill>
                  <a:srgbClr val="0000FF"/>
                </a:solidFill>
              </a:rPr>
              <a:t>1-Evden dışarıya çık ve otobüs durağına yürü </a:t>
            </a:r>
          </a:p>
          <a:p>
            <a:pPr algn="just" eaLnBrk="1" hangingPunct="1"/>
            <a:r>
              <a:rPr lang="tr-TR" sz="2400">
                <a:solidFill>
                  <a:srgbClr val="0000FF"/>
                </a:solidFill>
              </a:rPr>
              <a:t>2-Durakta gideceğin yöndeki otobüsü bekle </a:t>
            </a:r>
          </a:p>
          <a:p>
            <a:pPr algn="just" eaLnBrk="1" hangingPunct="1"/>
            <a:r>
              <a:rPr lang="tr-TR" sz="2400">
                <a:solidFill>
                  <a:srgbClr val="0000FF"/>
                </a:solidFill>
              </a:rPr>
              <a:t>3-Otobüs geldiğinde otobüse bin biletini bilet kumbarasına at </a:t>
            </a:r>
          </a:p>
          <a:p>
            <a:pPr algn="just" eaLnBrk="1" hangingPunct="1"/>
            <a:r>
              <a:rPr lang="tr-TR" sz="2400">
                <a:solidFill>
                  <a:srgbClr val="0000FF"/>
                </a:solidFill>
              </a:rPr>
              <a:t>4-İneceğin yere yakınlaştığında arkaya yürü </a:t>
            </a:r>
          </a:p>
          <a:p>
            <a:pPr algn="just" eaLnBrk="1" hangingPunct="1"/>
            <a:r>
              <a:rPr lang="tr-TR" sz="2400">
                <a:solidFill>
                  <a:srgbClr val="0000FF"/>
                </a:solidFill>
              </a:rPr>
              <a:t>5-İneceğini belirten ikaz lambasına bas </a:t>
            </a:r>
          </a:p>
          <a:p>
            <a:pPr algn="just" eaLnBrk="1" hangingPunct="1"/>
            <a:r>
              <a:rPr lang="tr-TR" sz="2400">
                <a:solidFill>
                  <a:srgbClr val="0000FF"/>
                </a:solidFill>
              </a:rPr>
              <a:t>6-Otobüs durunca in, işyerine doğru yürü, iş yeri giriş kapısından içeri gir </a:t>
            </a:r>
          </a:p>
          <a:p>
            <a:pPr algn="just" eaLnBrk="1" hangingPunct="1"/>
            <a:r>
              <a:rPr lang="tr-TR" sz="2400">
                <a:solidFill>
                  <a:srgbClr val="0000FF"/>
                </a:solidFill>
              </a:rPr>
              <a:t>7-Mesai arkadaşlarınla selamlaş  </a:t>
            </a:r>
          </a:p>
          <a:p>
            <a:pPr algn="just" eaLnBrk="1" hangingPunct="1"/>
            <a:r>
              <a:rPr lang="tr-TR" sz="2400">
                <a:solidFill>
                  <a:srgbClr val="0000FF"/>
                </a:solidFill>
              </a:rPr>
              <a:t>8-İş giysini giy </a:t>
            </a:r>
          </a:p>
          <a:p>
            <a:pPr algn="l" eaLnBrk="1" hangingPunct="1"/>
            <a:r>
              <a:rPr lang="tr-TR" sz="2400">
                <a:solidFill>
                  <a:srgbClr val="0000FF"/>
                </a:solidFill>
              </a:rPr>
              <a:t>9-İşini yapmaya başla.</a:t>
            </a:r>
          </a:p>
        </p:txBody>
      </p:sp>
    </p:spTree>
    <p:extLst>
      <p:ext uri="{BB962C8B-B14F-4D97-AF65-F5344CB8AC3E}">
        <p14:creationId xmlns:p14="http://schemas.microsoft.com/office/powerpoint/2010/main" val="30234691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107950" y="2276475"/>
            <a:ext cx="8928100"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algn="ctr" eaLnBrk="0" fontAlgn="base" hangingPunct="0">
              <a:spcBef>
                <a:spcPct val="0"/>
              </a:spcBef>
              <a:spcAft>
                <a:spcPct val="0"/>
              </a:spcAft>
              <a:defRPr>
                <a:solidFill>
                  <a:schemeClr val="tx1"/>
                </a:solidFill>
                <a:latin typeface="Arial" pitchFamily="34" charset="0"/>
              </a:defRPr>
            </a:lvl6pPr>
            <a:lvl7pPr marL="2971800" indent="-228600" algn="ctr" eaLnBrk="0" fontAlgn="base" hangingPunct="0">
              <a:spcBef>
                <a:spcPct val="0"/>
              </a:spcBef>
              <a:spcAft>
                <a:spcPct val="0"/>
              </a:spcAft>
              <a:defRPr>
                <a:solidFill>
                  <a:schemeClr val="tx1"/>
                </a:solidFill>
                <a:latin typeface="Arial" pitchFamily="34" charset="0"/>
              </a:defRPr>
            </a:lvl7pPr>
            <a:lvl8pPr marL="3429000" indent="-228600" algn="ctr" eaLnBrk="0" fontAlgn="base" hangingPunct="0">
              <a:spcBef>
                <a:spcPct val="0"/>
              </a:spcBef>
              <a:spcAft>
                <a:spcPct val="0"/>
              </a:spcAft>
              <a:defRPr>
                <a:solidFill>
                  <a:schemeClr val="tx1"/>
                </a:solidFill>
                <a:latin typeface="Arial" pitchFamily="34" charset="0"/>
              </a:defRPr>
            </a:lvl8pPr>
            <a:lvl9pPr marL="3886200" indent="-228600" algn="ctr" eaLnBrk="0" fontAlgn="base" hangingPunct="0">
              <a:spcBef>
                <a:spcPct val="0"/>
              </a:spcBef>
              <a:spcAft>
                <a:spcPct val="0"/>
              </a:spcAft>
              <a:defRPr>
                <a:solidFill>
                  <a:schemeClr val="tx1"/>
                </a:solidFill>
                <a:latin typeface="Arial" pitchFamily="34" charset="0"/>
              </a:defRPr>
            </a:lvl9pPr>
          </a:lstStyle>
          <a:p>
            <a:pPr algn="just" eaLnBrk="1" hangingPunct="1">
              <a:spcBef>
                <a:spcPct val="50000"/>
              </a:spcBef>
            </a:pPr>
            <a:r>
              <a:rPr lang="tr-TR" sz="2400">
                <a:solidFill>
                  <a:srgbClr val="0000FF"/>
                </a:solidFill>
              </a:rPr>
              <a:t>Yukarıdaki örnekte görüldüğü gibi, evden işe gidişte yapılabilecek işlemler adım adım sırasıyla, kısa ve açık olarak tanımlanmaya çalışılmıştır. </a:t>
            </a:r>
          </a:p>
          <a:p>
            <a:pPr algn="just" eaLnBrk="1" hangingPunct="1">
              <a:spcBef>
                <a:spcPct val="50000"/>
              </a:spcBef>
            </a:pPr>
            <a:r>
              <a:rPr lang="tr-TR" sz="2400">
                <a:solidFill>
                  <a:srgbClr val="0000FF"/>
                </a:solidFill>
              </a:rPr>
              <a:t>Yukarıdaki algoritma kişinin otobüsü kaçırma olasılığı düşünülmeden oluşturulmuştur. Kişi durağa geldiğinde bineceği otobüsü kaçırmış ise algoritmamız aşağıdaki şekilde değiştirilebilir. </a:t>
            </a:r>
          </a:p>
        </p:txBody>
      </p:sp>
    </p:spTree>
    <p:extLst>
      <p:ext uri="{BB962C8B-B14F-4D97-AF65-F5344CB8AC3E}">
        <p14:creationId xmlns:p14="http://schemas.microsoft.com/office/powerpoint/2010/main" val="99546580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230</TotalTime>
  <Words>2454</Words>
  <Application>Microsoft Office PowerPoint</Application>
  <PresentationFormat>Ekran Gösterisi (4:3)</PresentationFormat>
  <Paragraphs>339</Paragraphs>
  <Slides>47</Slides>
  <Notes>47</Notes>
  <HiddenSlides>0</HiddenSlides>
  <MMClips>0</MMClips>
  <ScaleCrop>false</ScaleCrop>
  <HeadingPairs>
    <vt:vector size="6" baseType="variant">
      <vt:variant>
        <vt:lpstr>Tema</vt:lpstr>
      </vt:variant>
      <vt:variant>
        <vt:i4>1</vt:i4>
      </vt:variant>
      <vt:variant>
        <vt:lpstr>Katıştırılmış OLE Hizmet Programları</vt:lpstr>
      </vt:variant>
      <vt:variant>
        <vt:i4>2</vt:i4>
      </vt:variant>
      <vt:variant>
        <vt:lpstr>Slayt Başlıkları</vt:lpstr>
      </vt:variant>
      <vt:variant>
        <vt:i4>47</vt:i4>
      </vt:variant>
    </vt:vector>
  </HeadingPairs>
  <TitlesOfParts>
    <vt:vector size="50" baseType="lpstr">
      <vt:lpstr>Ofis Teması</vt:lpstr>
      <vt:lpstr>Visio</vt:lpstr>
      <vt:lpstr>Bit Eşlem Resmi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bd</dc:creator>
  <cp:lastModifiedBy>kadir</cp:lastModifiedBy>
  <cp:revision>4</cp:revision>
  <dcterms:created xsi:type="dcterms:W3CDTF">2012-09-11T13:30:43Z</dcterms:created>
  <dcterms:modified xsi:type="dcterms:W3CDTF">2015-10-03T14:40:02Z</dcterms:modified>
</cp:coreProperties>
</file>